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70" r:id="rId3"/>
    <p:sldId id="256" r:id="rId4"/>
    <p:sldId id="291" r:id="rId5"/>
    <p:sldId id="258" r:id="rId6"/>
    <p:sldId id="259" r:id="rId7"/>
    <p:sldId id="260" r:id="rId8"/>
    <p:sldId id="267" r:id="rId9"/>
    <p:sldId id="271" r:id="rId10"/>
    <p:sldId id="272" r:id="rId11"/>
    <p:sldId id="261" r:id="rId12"/>
    <p:sldId id="284" r:id="rId13"/>
    <p:sldId id="273" r:id="rId14"/>
    <p:sldId id="262" r:id="rId15"/>
    <p:sldId id="263" r:id="rId16"/>
    <p:sldId id="264" r:id="rId17"/>
    <p:sldId id="265" r:id="rId18"/>
    <p:sldId id="294" r:id="rId19"/>
    <p:sldId id="274" r:id="rId20"/>
    <p:sldId id="278" r:id="rId21"/>
    <p:sldId id="275" r:id="rId22"/>
    <p:sldId id="277" r:id="rId23"/>
    <p:sldId id="276" r:id="rId24"/>
    <p:sldId id="279" r:id="rId25"/>
    <p:sldId id="266" r:id="rId26"/>
    <p:sldId id="280" r:id="rId27"/>
    <p:sldId id="281" r:id="rId28"/>
    <p:sldId id="282" r:id="rId29"/>
    <p:sldId id="283" r:id="rId30"/>
    <p:sldId id="311" r:id="rId31"/>
    <p:sldId id="285" r:id="rId32"/>
    <p:sldId id="286" r:id="rId33"/>
    <p:sldId id="287" r:id="rId34"/>
    <p:sldId id="288" r:id="rId35"/>
    <p:sldId id="289" r:id="rId36"/>
    <p:sldId id="292" r:id="rId37"/>
    <p:sldId id="268" r:id="rId38"/>
    <p:sldId id="293" r:id="rId39"/>
    <p:sldId id="295" r:id="rId40"/>
    <p:sldId id="298" r:id="rId41"/>
    <p:sldId id="296" r:id="rId42"/>
    <p:sldId id="297" r:id="rId43"/>
    <p:sldId id="299" r:id="rId44"/>
    <p:sldId id="300" r:id="rId45"/>
    <p:sldId id="301" r:id="rId46"/>
    <p:sldId id="302" r:id="rId47"/>
    <p:sldId id="303" r:id="rId48"/>
    <p:sldId id="304" r:id="rId49"/>
    <p:sldId id="312" r:id="rId50"/>
    <p:sldId id="310" r:id="rId5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E91"/>
    <a:srgbClr val="6A4CC0"/>
    <a:srgbClr val="5D5DD9"/>
    <a:srgbClr val="0066FF"/>
    <a:srgbClr val="B81833"/>
    <a:srgbClr val="A768CE"/>
    <a:srgbClr val="FF0066"/>
    <a:srgbClr val="8E1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636" autoAdjust="0"/>
  </p:normalViewPr>
  <p:slideViewPr>
    <p:cSldViewPr>
      <p:cViewPr varScale="1">
        <p:scale>
          <a:sx n="69" d="100"/>
          <a:sy n="69" d="100"/>
        </p:scale>
        <p:origin x="-14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9"/>
          <p:cNvSpPr>
            <a:spLocks noGrp="1"/>
          </p:cNvSpPr>
          <p:nvPr>
            <p:ph type="dt" sz="half" idx="10"/>
          </p:nvPr>
        </p:nvSpPr>
        <p:spPr/>
        <p:txBody>
          <a:bodyPr/>
          <a:lstStyle>
            <a:lvl1pPr>
              <a:defRPr/>
            </a:lvl1pPr>
          </a:lstStyle>
          <a:p>
            <a:pPr>
              <a:defRPr/>
            </a:pPr>
            <a:fld id="{BDD8F3D9-42A4-4DF2-80B9-2400105C7CE1}" type="datetimeFigureOut">
              <a:rPr lang="it-IT"/>
              <a:pPr>
                <a:defRPr/>
              </a:pPr>
              <a:t>29/10/2013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16BADC8F-7B42-41FD-85D3-02963D3057AE}" type="slidenum">
              <a:rPr lang="it-IT"/>
              <a:pPr>
                <a:defRPr/>
              </a:pPr>
              <a:t>‹N›</a:t>
            </a:fld>
            <a:endParaRPr lang="it-IT"/>
          </a:p>
        </p:txBody>
      </p:sp>
    </p:spTree>
  </p:cSld>
  <p:clrMapOvr>
    <a:masterClrMapping/>
  </p:clrMapOvr>
  <p:transition spd="med" advClick="0" advTm="700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892BFD78-72A1-47FA-B6BF-A83D46E6BAC2}" type="datetimeFigureOut">
              <a:rPr lang="it-IT"/>
              <a:pPr>
                <a:defRPr/>
              </a:pPr>
              <a:t>29/10/2013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A27CDE22-BF9D-43F3-A564-F8DF95476ED7}" type="slidenum">
              <a:rPr lang="it-IT"/>
              <a:pPr>
                <a:defRPr/>
              </a:pPr>
              <a:t>‹N›</a:t>
            </a:fld>
            <a:endParaRPr lang="it-IT"/>
          </a:p>
        </p:txBody>
      </p:sp>
    </p:spTree>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D0401E5F-B98B-4D84-8934-CB71D0A36C7A}" type="datetimeFigureOut">
              <a:rPr lang="it-IT"/>
              <a:pPr>
                <a:defRPr/>
              </a:pPr>
              <a:t>29/10/2013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A31F4C61-1511-47DE-9934-9E24B3708018}" type="slidenum">
              <a:rPr lang="it-IT"/>
              <a:pPr>
                <a:defRPr/>
              </a:pPr>
              <a:t>‹N›</a:t>
            </a:fld>
            <a:endParaRPr lang="it-IT"/>
          </a:p>
        </p:txBody>
      </p:sp>
    </p:spTree>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613E0BB2-3859-436D-A021-9842ECF58BEC}" type="datetimeFigureOut">
              <a:rPr lang="it-IT"/>
              <a:pPr>
                <a:defRPr/>
              </a:pPr>
              <a:t>29/10/2013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64EB99FE-A933-4D49-A467-C8CB48A2B4F9}" type="slidenum">
              <a:rPr lang="it-IT"/>
              <a:pPr>
                <a:defRPr/>
              </a:pPr>
              <a:t>‹N›</a:t>
            </a:fld>
            <a:endParaRPr lang="it-IT"/>
          </a:p>
        </p:txBody>
      </p:sp>
    </p:spTree>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9"/>
          <p:cNvSpPr>
            <a:spLocks noGrp="1"/>
          </p:cNvSpPr>
          <p:nvPr>
            <p:ph type="dt" sz="half" idx="10"/>
          </p:nvPr>
        </p:nvSpPr>
        <p:spPr/>
        <p:txBody>
          <a:bodyPr/>
          <a:lstStyle>
            <a:lvl1pPr>
              <a:defRPr/>
            </a:lvl1pPr>
          </a:lstStyle>
          <a:p>
            <a:pPr>
              <a:defRPr/>
            </a:pPr>
            <a:fld id="{BAD26574-A691-4869-9820-0BA79DD388AD}" type="datetimeFigureOut">
              <a:rPr lang="it-IT"/>
              <a:pPr>
                <a:defRPr/>
              </a:pPr>
              <a:t>29/10/2013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9763CF96-9FE3-4945-9AE3-C8D787F82E0A}" type="slidenum">
              <a:rPr lang="it-IT"/>
              <a:pPr>
                <a:defRPr/>
              </a:pPr>
              <a:t>‹N›</a:t>
            </a:fld>
            <a:endParaRPr lang="it-IT"/>
          </a:p>
        </p:txBody>
      </p:sp>
    </p:spTree>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fld id="{C8EBEB7E-EE97-4385-A7C1-B5B3D9F5E097}" type="datetimeFigureOut">
              <a:rPr lang="it-IT"/>
              <a:pPr>
                <a:defRPr/>
              </a:pPr>
              <a:t>29/10/2013</a:t>
            </a:fld>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A8013F9A-C409-4E4B-BDAA-E05AA6B0E74B}" type="slidenum">
              <a:rPr lang="it-IT"/>
              <a:pPr>
                <a:defRPr/>
              </a:pPr>
              <a:t>‹N›</a:t>
            </a:fld>
            <a:endParaRPr lang="it-IT"/>
          </a:p>
        </p:txBody>
      </p:sp>
    </p:spTree>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fld id="{616C1AF3-D0A6-4A0B-864C-2C49C4D35C28}" type="datetimeFigureOut">
              <a:rPr lang="it-IT"/>
              <a:pPr>
                <a:defRPr/>
              </a:pPr>
              <a:t>29/10/2013</a:t>
            </a:fld>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C4C98B12-D96B-49FF-A71F-B615C87E6463}" type="slidenum">
              <a:rPr lang="it-IT"/>
              <a:pPr>
                <a:defRPr/>
              </a:pPr>
              <a:t>‹N›</a:t>
            </a:fld>
            <a:endParaRPr lang="it-IT"/>
          </a:p>
        </p:txBody>
      </p:sp>
    </p:spTree>
  </p:cSld>
  <p:clrMapOvr>
    <a:masterClrMapping/>
  </p:clrMapOvr>
  <p:transition spd="med">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fld id="{1C71EC08-008B-4887-BB9A-E45B32262787}" type="datetimeFigureOut">
              <a:rPr lang="it-IT"/>
              <a:pPr>
                <a:defRPr/>
              </a:pPr>
              <a:t>29/10/2013</a:t>
            </a:fld>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8DE17E6B-6404-4694-8B45-5786C7EA9225}" type="slidenum">
              <a:rPr lang="it-IT"/>
              <a:pPr>
                <a:defRPr/>
              </a:pPr>
              <a:t>‹N›</a:t>
            </a:fld>
            <a:endParaRPr lang="it-IT"/>
          </a:p>
        </p:txBody>
      </p:sp>
    </p:spTree>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fld id="{717A555B-F980-45EA-9509-98BEDB12E0E1}" type="datetimeFigureOut">
              <a:rPr lang="it-IT"/>
              <a:pPr>
                <a:defRPr/>
              </a:pPr>
              <a:t>29/10/2013</a:t>
            </a:fld>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916C9AC7-EF3E-42B4-8E3D-E40579119018}" type="slidenum">
              <a:rPr lang="it-IT"/>
              <a:pPr>
                <a:defRPr/>
              </a:pPr>
              <a:t>‹N›</a:t>
            </a:fld>
            <a:endParaRPr lang="it-IT"/>
          </a:p>
        </p:txBody>
      </p:sp>
    </p:spTree>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fld id="{C3010F3C-C318-4739-8F6E-38A9C3A1C28E}" type="datetimeFigureOut">
              <a:rPr lang="it-IT"/>
              <a:pPr>
                <a:defRPr/>
              </a:pPr>
              <a:t>29/10/2013</a:t>
            </a:fld>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426E326E-4DCE-4995-871B-A78D45444EF0}" type="slidenum">
              <a:rPr lang="it-IT"/>
              <a:pPr>
                <a:defRPr/>
              </a:pPr>
              <a:t>‹N›</a:t>
            </a:fld>
            <a:endParaRPr lang="it-IT"/>
          </a:p>
        </p:txBody>
      </p:sp>
    </p:spTree>
  </p:cSld>
  <p:clrMapOvr>
    <a:masterClrMapping/>
  </p:clrMapOvr>
  <p:transition spd="med">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riangolo rettangolo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fld id="{AAF19038-AEA7-4B59-87E2-7905DB77C9EF}" type="datetimeFigureOut">
              <a:rPr lang="it-IT"/>
              <a:pPr>
                <a:defRPr/>
              </a:pPr>
              <a:t>29/10/2013</a:t>
            </a:fld>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BF094933-04A5-4A01-A999-CDEAE71FADF0}" type="slidenum">
              <a:rPr lang="it-IT"/>
              <a:pPr>
                <a:defRPr/>
              </a:pPr>
              <a:t>‹N›</a:t>
            </a:fld>
            <a:endParaRPr lang="it-IT"/>
          </a:p>
        </p:txBody>
      </p:sp>
    </p:spTree>
  </p:cSld>
  <p:clrMapOvr>
    <a:masterClrMapping/>
  </p:clrMapOvr>
  <p:transition spd="med" advClick="0" advTm="1000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1029"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4DAAAD19-FA26-4A79-A203-20AA225C5A17}" type="datetimeFigureOut">
              <a:rPr lang="it-IT"/>
              <a:pPr>
                <a:defRPr/>
              </a:pPr>
              <a:t>29/10/2013</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A2DAC341-AF16-4C89-B3A6-2FB9D755C1BE}" type="slidenum">
              <a:rPr lang="it-IT"/>
              <a:pPr>
                <a:defRPr/>
              </a:pPr>
              <a:t>‹N›</a:t>
            </a:fld>
            <a:endParaRPr lang="it-IT"/>
          </a:p>
        </p:txBody>
      </p:sp>
      <p:grpSp>
        <p:nvGrpSpPr>
          <p:cNvPr id="1033"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advClick="0" advTm="12000">
    <p:circle/>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B4ECFC"/>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B4ECFC"/>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4.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49.png"/><Relationship Id="rId2" Type="http://schemas.microsoft.com/office/2007/relationships/media" Target="../media/media4.mp3"/><Relationship Id="rId1" Type="http://schemas.openxmlformats.org/officeDocument/2006/relationships/tags" Target="../tags/tag3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14348" y="785794"/>
            <a:ext cx="7851648" cy="1828800"/>
          </a:xfrm>
        </p:spPr>
        <p:txBody>
          <a:bodyPr>
            <a:normAutofit fontScale="90000"/>
          </a:bodyPr>
          <a:lstStyle/>
          <a:p>
            <a:pPr algn="l" eaLnBrk="1" fontAlgn="auto" hangingPunct="1">
              <a:spcAft>
                <a:spcPts val="0"/>
              </a:spcAft>
              <a:defRPr/>
            </a:pPr>
            <a:r>
              <a:rPr lang="it-IT" dirty="0" smtClean="0">
                <a:solidFill>
                  <a:schemeClr val="accent4">
                    <a:lumMod val="20000"/>
                    <a:lumOff val="80000"/>
                  </a:schemeClr>
                </a:solidFill>
                <a:latin typeface="Showcard Gothic" pitchFamily="82" charset="0"/>
              </a:rPr>
              <a:t>FACOLTA’ </a:t>
            </a:r>
            <a:r>
              <a:rPr lang="it-IT" dirty="0" err="1" smtClean="0">
                <a:solidFill>
                  <a:schemeClr val="accent4">
                    <a:lumMod val="20000"/>
                    <a:lumOff val="80000"/>
                  </a:schemeClr>
                </a:solidFill>
                <a:latin typeface="Showcard Gothic" pitchFamily="82" charset="0"/>
              </a:rPr>
              <a:t>DI</a:t>
            </a:r>
            <a:r>
              <a:rPr lang="it-IT" dirty="0" smtClean="0">
                <a:solidFill>
                  <a:schemeClr val="accent4">
                    <a:lumMod val="20000"/>
                    <a:lumOff val="80000"/>
                  </a:schemeClr>
                </a:solidFill>
                <a:latin typeface="Showcard Gothic" pitchFamily="82" charset="0"/>
              </a:rPr>
              <a:t> SCIENZE DELLA FORMAZIONE PRIMARIA</a:t>
            </a:r>
            <a:endParaRPr lang="it-IT" dirty="0">
              <a:solidFill>
                <a:schemeClr val="accent4">
                  <a:lumMod val="20000"/>
                  <a:lumOff val="80000"/>
                </a:schemeClr>
              </a:solidFill>
              <a:latin typeface="Showcard Gothic" pitchFamily="82" charset="0"/>
            </a:endParaRPr>
          </a:p>
        </p:txBody>
      </p:sp>
      <p:sp>
        <p:nvSpPr>
          <p:cNvPr id="3" name="Sottotitolo 2"/>
          <p:cNvSpPr>
            <a:spLocks noGrp="1"/>
          </p:cNvSpPr>
          <p:nvPr>
            <p:ph type="subTitle" idx="1"/>
          </p:nvPr>
        </p:nvSpPr>
        <p:spPr>
          <a:xfrm>
            <a:off x="533400" y="3228975"/>
            <a:ext cx="7854950" cy="628650"/>
          </a:xfrm>
        </p:spPr>
        <p:txBody>
          <a:bodyPr/>
          <a:lstStyle/>
          <a:p>
            <a:pPr marR="0" algn="l" eaLnBrk="1" hangingPunct="1"/>
            <a:r>
              <a:rPr lang="it-IT" sz="3200" smtClean="0">
                <a:solidFill>
                  <a:srgbClr val="B81833"/>
                </a:solidFill>
                <a:latin typeface="Showcard Gothic" pitchFamily="82" charset="0"/>
              </a:rPr>
              <a:t>Corso di Didattica della Geografia</a:t>
            </a:r>
          </a:p>
        </p:txBody>
      </p:sp>
      <p:sp>
        <p:nvSpPr>
          <p:cNvPr id="4" name="CasellaDiTesto 3"/>
          <p:cNvSpPr txBox="1">
            <a:spLocks noChangeArrowheads="1"/>
          </p:cNvSpPr>
          <p:nvPr/>
        </p:nvSpPr>
        <p:spPr bwMode="auto">
          <a:xfrm>
            <a:off x="500063" y="4143375"/>
            <a:ext cx="7215187" cy="584200"/>
          </a:xfrm>
          <a:prstGeom prst="rect">
            <a:avLst/>
          </a:prstGeom>
          <a:noFill/>
          <a:ln w="9525">
            <a:noFill/>
            <a:miter lim="800000"/>
            <a:headEnd/>
            <a:tailEnd/>
          </a:ln>
        </p:spPr>
        <p:txBody>
          <a:bodyPr>
            <a:spAutoFit/>
          </a:bodyPr>
          <a:lstStyle/>
          <a:p>
            <a:r>
              <a:rPr lang="it-IT" sz="3200">
                <a:solidFill>
                  <a:srgbClr val="B81833"/>
                </a:solidFill>
                <a:latin typeface="Showcard Gothic" pitchFamily="82" charset="0"/>
              </a:rPr>
              <a:t>Professore Cristiano Giorda</a:t>
            </a:r>
          </a:p>
        </p:txBody>
      </p:sp>
      <p:pic>
        <p:nvPicPr>
          <p:cNvPr id="5" name="COURENTA ET SANFRONT    131018_00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267200" y="3124200"/>
            <a:ext cx="609600" cy="609600"/>
          </a:xfrm>
          <a:prstGeom prst="rect">
            <a:avLst/>
          </a:prstGeom>
        </p:spPr>
      </p:pic>
    </p:spTree>
    <p:custDataLst>
      <p:tags r:id="rId1"/>
    </p:custDataLst>
  </p:cSld>
  <p:clrMapOvr>
    <a:masterClrMapping/>
  </p:clrMapOvr>
  <p:transition spd="med" advClick="0" advTm="6097">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fill="hold" display="0">
                  <p:stCondLst>
                    <p:cond delay="indefinite"/>
                  </p:stCondLst>
                  <p:endCondLst>
                    <p:cond evt="onStopAudio" delay="0">
                      <p:tgtEl>
                        <p:sldTgt/>
                      </p:tgtEl>
                    </p:cond>
                  </p:endCondLst>
                </p:cTn>
                <p:tgtEl>
                  <p:spTgt spid="5"/>
                </p:tgtEl>
              </p:cMediaNode>
            </p:audi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1472" y="357166"/>
            <a:ext cx="7851648" cy="1828800"/>
          </a:xfrm>
        </p:spPr>
        <p:txBody>
          <a:bodyPr>
            <a:noAutofit/>
          </a:bodyPr>
          <a:lstStyle/>
          <a:p>
            <a:pPr algn="l" eaLnBrk="1" fontAlgn="auto" hangingPunct="1">
              <a:spcAft>
                <a:spcPts val="0"/>
              </a:spcAft>
              <a:defRPr/>
            </a:pPr>
            <a:r>
              <a:rPr lang="it-IT" sz="3600" dirty="0" smtClean="0">
                <a:latin typeface="Showcard Gothic" pitchFamily="82" charset="0"/>
              </a:rPr>
              <a:t>PER LOCALIZZARE LA NOSTRA SCUOLA, ABBIAMO USATO LO STREET VIEWER </a:t>
            </a:r>
            <a:r>
              <a:rPr lang="it-IT" sz="3600" dirty="0" err="1" smtClean="0">
                <a:latin typeface="Showcard Gothic" pitchFamily="82" charset="0"/>
              </a:rPr>
              <a:t>DI</a:t>
            </a:r>
            <a:r>
              <a:rPr lang="it-IT" sz="3600" dirty="0" smtClean="0">
                <a:latin typeface="Showcard Gothic" pitchFamily="82" charset="0"/>
              </a:rPr>
              <a:t> GOOGLE </a:t>
            </a:r>
            <a:r>
              <a:rPr lang="it-IT" sz="3600" dirty="0" err="1" smtClean="0">
                <a:latin typeface="Showcard Gothic" pitchFamily="82" charset="0"/>
              </a:rPr>
              <a:t>MAPS…</a:t>
            </a:r>
            <a:endParaRPr lang="it-IT" sz="3600" dirty="0">
              <a:latin typeface="Showcard Gothic" pitchFamily="82" charset="0"/>
            </a:endParaRPr>
          </a:p>
        </p:txBody>
      </p:sp>
      <p:sp>
        <p:nvSpPr>
          <p:cNvPr id="25602" name="Sottotitolo 2"/>
          <p:cNvSpPr>
            <a:spLocks noGrp="1"/>
          </p:cNvSpPr>
          <p:nvPr>
            <p:ph type="subTitle" idx="1"/>
          </p:nvPr>
        </p:nvSpPr>
        <p:spPr>
          <a:xfrm>
            <a:off x="533400" y="3228975"/>
            <a:ext cx="7854950" cy="1752600"/>
          </a:xfrm>
        </p:spPr>
        <p:txBody>
          <a:bodyPr/>
          <a:lstStyle/>
          <a:p>
            <a:pPr marR="0" eaLnBrk="1" hangingPunct="1"/>
            <a:endParaRPr lang="it-IT" smtClean="0"/>
          </a:p>
        </p:txBody>
      </p:sp>
      <p:pic>
        <p:nvPicPr>
          <p:cNvPr id="2050" name="Picture 2" descr="F:\RIFREDDO\Rifreddo_immagini da GEarth\scuola rifreddo_visione edificio_Gmaps.jpg"/>
          <p:cNvPicPr>
            <a:picLocks noChangeAspect="1" noChangeArrowheads="1"/>
          </p:cNvPicPr>
          <p:nvPr/>
        </p:nvPicPr>
        <p:blipFill>
          <a:blip r:embed="rId3"/>
          <a:srcRect/>
          <a:stretch>
            <a:fillRect/>
          </a:stretch>
        </p:blipFill>
        <p:spPr bwMode="auto">
          <a:xfrm>
            <a:off x="785813" y="2214563"/>
            <a:ext cx="7559675" cy="4429125"/>
          </a:xfrm>
          <a:prstGeom prst="rect">
            <a:avLst/>
          </a:prstGeom>
          <a:noFill/>
          <a:ln w="9525">
            <a:noFill/>
            <a:miter lim="800000"/>
            <a:headEnd/>
            <a:tailEnd/>
          </a:ln>
        </p:spPr>
      </p:pic>
      <p:sp>
        <p:nvSpPr>
          <p:cNvPr id="5" name="Freccia a destra 4"/>
          <p:cNvSpPr/>
          <p:nvPr/>
        </p:nvSpPr>
        <p:spPr>
          <a:xfrm rot="1429528">
            <a:off x="969963" y="2216150"/>
            <a:ext cx="792162"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ustDataLst>
      <p:tags r:id="rId1"/>
    </p:custDataLst>
  </p:cSld>
  <p:clrMapOvr>
    <a:masterClrMapping/>
  </p:clrMapOvr>
  <p:transition spd="med" advClick="0" advTm="7716">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strVal val="#ppt_w*0.70"/>
                                          </p:val>
                                        </p:tav>
                                        <p:tav tm="100000">
                                          <p:val>
                                            <p:strVal val="#ppt_w"/>
                                          </p:val>
                                        </p:tav>
                                      </p:tavLst>
                                    </p:anim>
                                    <p:anim calcmode="lin" valueType="num">
                                      <p:cBhvr>
                                        <p:cTn id="14" dur="1000" fill="hold"/>
                                        <p:tgtEl>
                                          <p:spTgt spid="2050"/>
                                        </p:tgtEl>
                                        <p:attrNameLst>
                                          <p:attrName>ppt_h</p:attrName>
                                        </p:attrNameLst>
                                      </p:cBhvr>
                                      <p:tavLst>
                                        <p:tav tm="0">
                                          <p:val>
                                            <p:strVal val="#ppt_h"/>
                                          </p:val>
                                        </p:tav>
                                        <p:tav tm="100000">
                                          <p:val>
                                            <p:strVal val="#ppt_h"/>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imona\Desktop\Rifreddo_immagini da GEarth\rifreddo_suoi versanti_earth.jpg"/>
          <p:cNvPicPr>
            <a:picLocks noChangeAspect="1" noChangeArrowheads="1"/>
          </p:cNvPicPr>
          <p:nvPr/>
        </p:nvPicPr>
        <p:blipFill>
          <a:blip r:embed="rId3"/>
          <a:srcRect/>
          <a:stretch>
            <a:fillRect/>
          </a:stretch>
        </p:blipFill>
        <p:spPr bwMode="auto">
          <a:xfrm>
            <a:off x="285750" y="1857375"/>
            <a:ext cx="8591550" cy="4640263"/>
          </a:xfrm>
          <a:prstGeom prst="rect">
            <a:avLst/>
          </a:prstGeom>
          <a:noFill/>
          <a:ln w="9525">
            <a:noFill/>
            <a:miter lim="800000"/>
            <a:headEnd/>
            <a:tailEnd/>
          </a:ln>
        </p:spPr>
      </p:pic>
      <p:sp>
        <p:nvSpPr>
          <p:cNvPr id="2" name="Titolo 1"/>
          <p:cNvSpPr>
            <a:spLocks noGrp="1"/>
          </p:cNvSpPr>
          <p:nvPr>
            <p:ph type="ctrTitle"/>
          </p:nvPr>
        </p:nvSpPr>
        <p:spPr>
          <a:xfrm>
            <a:off x="214282" y="500042"/>
            <a:ext cx="8786874" cy="1000132"/>
          </a:xfrm>
        </p:spPr>
        <p:txBody>
          <a:bodyPr>
            <a:normAutofit fontScale="90000"/>
          </a:bodyPr>
          <a:lstStyle/>
          <a:p>
            <a:pPr algn="l" eaLnBrk="1" fontAlgn="auto" hangingPunct="1">
              <a:spcAft>
                <a:spcPts val="0"/>
              </a:spcAft>
              <a:defRPr/>
            </a:pPr>
            <a:r>
              <a:rPr lang="it-IT" dirty="0" smtClean="0">
                <a:solidFill>
                  <a:schemeClr val="accent2">
                    <a:lumMod val="75000"/>
                  </a:schemeClr>
                </a:solidFill>
                <a:latin typeface="Tempus Sans ITC" pitchFamily="82" charset="0"/>
              </a:rPr>
              <a:t>Rifreddo si trova in Valle Po...</a:t>
            </a:r>
            <a:endParaRPr lang="it-IT" dirty="0">
              <a:solidFill>
                <a:schemeClr val="accent2">
                  <a:lumMod val="75000"/>
                </a:schemeClr>
              </a:solidFill>
              <a:latin typeface="Tempus Sans ITC" pitchFamily="82" charset="0"/>
            </a:endParaRPr>
          </a:p>
        </p:txBody>
      </p:sp>
    </p:spTree>
    <p:custDataLst>
      <p:tags r:id="rId1"/>
    </p:custDataLst>
  </p:cSld>
  <p:clrMapOvr>
    <a:masterClrMapping/>
  </p:clrMapOvr>
  <p:transition spd="med" advClick="0" advTm="9435">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0" fill="hold"/>
                                        <p:tgtEl>
                                          <p:spTgt spid="2050"/>
                                        </p:tgtEl>
                                        <p:attrNameLst>
                                          <p:attrName>ppt_w</p:attrName>
                                        </p:attrNameLst>
                                      </p:cBhvr>
                                      <p:tavLst>
                                        <p:tav tm="0">
                                          <p:val>
                                            <p:strVal val="#ppt_w*0.70"/>
                                          </p:val>
                                        </p:tav>
                                        <p:tav tm="100000">
                                          <p:val>
                                            <p:strVal val="#ppt_w"/>
                                          </p:val>
                                        </p:tav>
                                      </p:tavLst>
                                    </p:anim>
                                    <p:anim calcmode="lin" valueType="num">
                                      <p:cBhvr>
                                        <p:cTn id="14" dur="5000" fill="hold"/>
                                        <p:tgtEl>
                                          <p:spTgt spid="2050"/>
                                        </p:tgtEl>
                                        <p:attrNameLst>
                                          <p:attrName>ppt_h</p:attrName>
                                        </p:attrNameLst>
                                      </p:cBhvr>
                                      <p:tavLst>
                                        <p:tav tm="0">
                                          <p:val>
                                            <p:strVal val="#ppt_h"/>
                                          </p:val>
                                        </p:tav>
                                        <p:tav tm="100000">
                                          <p:val>
                                            <p:strVal val="#ppt_h"/>
                                          </p:val>
                                        </p:tav>
                                      </p:tavLst>
                                    </p:anim>
                                    <p:animEffect transition="in" filter="fade">
                                      <p:cBhvr>
                                        <p:cTn id="15" dur="5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magine 3"/>
          <p:cNvPicPr>
            <a:picLocks noChangeAspect="1" noChangeArrowheads="1"/>
          </p:cNvPicPr>
          <p:nvPr/>
        </p:nvPicPr>
        <p:blipFill>
          <a:blip r:embed="rId2"/>
          <a:srcRect/>
          <a:stretch>
            <a:fillRect/>
          </a:stretch>
        </p:blipFill>
        <p:spPr bwMode="auto">
          <a:xfrm>
            <a:off x="285750" y="1357313"/>
            <a:ext cx="8572500" cy="5143500"/>
          </a:xfrm>
          <a:prstGeom prst="rect">
            <a:avLst/>
          </a:prstGeom>
          <a:noFill/>
          <a:ln w="9525">
            <a:noFill/>
            <a:miter lim="800000"/>
            <a:headEnd/>
            <a:tailEnd/>
          </a:ln>
        </p:spPr>
      </p:pic>
    </p:spTree>
  </p:cSld>
  <p:clrMapOvr>
    <a:masterClrMapping/>
  </p:clrMapOvr>
  <p:transition spd="med" advClick="0" advTm="2628">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5643563"/>
            <a:ext cx="9144000" cy="785812"/>
          </a:xfrm>
        </p:spPr>
        <p:txBody>
          <a:bodyPr/>
          <a:lstStyle/>
          <a:p>
            <a:pPr marR="0" algn="ctr" eaLnBrk="1" hangingPunct="1"/>
            <a:r>
              <a:rPr lang="it-IT" sz="2000" dirty="0" smtClean="0">
                <a:solidFill>
                  <a:srgbClr val="FF0066"/>
                </a:solidFill>
                <a:latin typeface="Showcard Gothic" pitchFamily="82" charset="0"/>
              </a:rPr>
              <a:t>E’ uno dei 250 comuni della “provincia </a:t>
            </a:r>
            <a:r>
              <a:rPr lang="it-IT" sz="2000" dirty="0" err="1" smtClean="0">
                <a:solidFill>
                  <a:srgbClr val="FF0066"/>
                </a:solidFill>
                <a:latin typeface="Showcard Gothic" pitchFamily="82" charset="0"/>
              </a:rPr>
              <a:t>granda</a:t>
            </a:r>
            <a:r>
              <a:rPr lang="it-IT" sz="2000" dirty="0" smtClean="0">
                <a:solidFill>
                  <a:srgbClr val="FF0066"/>
                </a:solidFill>
                <a:latin typeface="Showcard Gothic" pitchFamily="82" charset="0"/>
              </a:rPr>
              <a:t>”, la terza provincia </a:t>
            </a:r>
            <a:r>
              <a:rPr lang="it-IT" sz="2000" dirty="0" err="1" smtClean="0">
                <a:solidFill>
                  <a:srgbClr val="FF0066"/>
                </a:solidFill>
                <a:latin typeface="Showcard Gothic" pitchFamily="82" charset="0"/>
              </a:rPr>
              <a:t>piu’</a:t>
            </a:r>
            <a:r>
              <a:rPr lang="it-IT" sz="2000" dirty="0" smtClean="0">
                <a:solidFill>
                  <a:srgbClr val="FF0066"/>
                </a:solidFill>
                <a:latin typeface="Showcard Gothic" pitchFamily="82" charset="0"/>
              </a:rPr>
              <a:t> grande </a:t>
            </a:r>
            <a:r>
              <a:rPr lang="it-IT" sz="2000" dirty="0" err="1" smtClean="0">
                <a:solidFill>
                  <a:srgbClr val="FF0066"/>
                </a:solidFill>
                <a:latin typeface="Showcard Gothic" pitchFamily="82" charset="0"/>
              </a:rPr>
              <a:t>d’italia</a:t>
            </a:r>
            <a:r>
              <a:rPr lang="it-IT" sz="2000" dirty="0" smtClean="0">
                <a:solidFill>
                  <a:srgbClr val="FF0066"/>
                </a:solidFill>
                <a:latin typeface="Showcard Gothic" pitchFamily="82" charset="0"/>
              </a:rPr>
              <a:t>, dopo </a:t>
            </a:r>
            <a:r>
              <a:rPr lang="it-IT" sz="2000" dirty="0" err="1" smtClean="0">
                <a:solidFill>
                  <a:srgbClr val="FF0066"/>
                </a:solidFill>
                <a:latin typeface="Showcard Gothic" pitchFamily="82" charset="0"/>
              </a:rPr>
              <a:t>bolzano</a:t>
            </a:r>
            <a:r>
              <a:rPr lang="it-IT" sz="2000" dirty="0" smtClean="0">
                <a:solidFill>
                  <a:srgbClr val="FF0066"/>
                </a:solidFill>
                <a:latin typeface="Showcard Gothic" pitchFamily="82" charset="0"/>
              </a:rPr>
              <a:t> e foggia!</a:t>
            </a:r>
          </a:p>
        </p:txBody>
      </p:sp>
      <p:sp>
        <p:nvSpPr>
          <p:cNvPr id="4" name="Titolo 1"/>
          <p:cNvSpPr txBox="1">
            <a:spLocks/>
          </p:cNvSpPr>
          <p:nvPr/>
        </p:nvSpPr>
        <p:spPr>
          <a:xfrm>
            <a:off x="357126" y="285728"/>
            <a:ext cx="8786874" cy="1000132"/>
          </a:xfrm>
          <a:prstGeom prst="rect">
            <a:avLst/>
          </a:prstGeom>
          <a:ln>
            <a:noFill/>
          </a:ln>
        </p:spPr>
        <p:txBody>
          <a:bodyPr lIns="0" tIns="0" rIns="18288" bIns="0" anchor="b">
            <a:normAutofit fontScale="97500"/>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5600" b="1" dirty="0">
                <a:solidFill>
                  <a:schemeClr val="accent2">
                    <a:lumMod val="75000"/>
                  </a:schemeClr>
                </a:solidFill>
                <a:effectLst>
                  <a:outerShdw blurRad="38100" dist="25400" dir="5400000" algn="tl" rotWithShape="0">
                    <a:srgbClr val="000000">
                      <a:alpha val="43000"/>
                    </a:srgbClr>
                  </a:outerShdw>
                </a:effectLst>
                <a:latin typeface="Tempus Sans ITC" pitchFamily="82" charset="0"/>
                <a:ea typeface="+mj-ea"/>
                <a:cs typeface="+mj-cs"/>
              </a:rPr>
              <a:t>In Provincia di Cuneo...</a:t>
            </a:r>
          </a:p>
        </p:txBody>
      </p:sp>
      <p:pic>
        <p:nvPicPr>
          <p:cNvPr id="3074" name="Picture 2" descr="F:\RIFREDDO\Rifreddo_immagini da GEarth\da piano terr provincia CN\da Piano territ Provincia_rifreddo in CN.jpg"/>
          <p:cNvPicPr>
            <a:picLocks noChangeAspect="1" noChangeArrowheads="1"/>
          </p:cNvPicPr>
          <p:nvPr/>
        </p:nvPicPr>
        <p:blipFill>
          <a:blip r:embed="rId5"/>
          <a:srcRect/>
          <a:stretch>
            <a:fillRect/>
          </a:stretch>
        </p:blipFill>
        <p:spPr bwMode="auto">
          <a:xfrm>
            <a:off x="1214438" y="1500188"/>
            <a:ext cx="6786562" cy="3976687"/>
          </a:xfrm>
          <a:prstGeom prst="rect">
            <a:avLst/>
          </a:prstGeom>
          <a:noFill/>
          <a:ln w="9525">
            <a:noFill/>
            <a:miter lim="800000"/>
            <a:headEnd/>
            <a:tailEnd/>
          </a:ln>
        </p:spPr>
      </p:pic>
      <p:sp>
        <p:nvSpPr>
          <p:cNvPr id="6" name="Freccia a destra 5"/>
          <p:cNvSpPr/>
          <p:nvPr/>
        </p:nvSpPr>
        <p:spPr>
          <a:xfrm rot="1429528">
            <a:off x="3113088" y="2359025"/>
            <a:ext cx="792162"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2" name="Reginella Campagnola (Di Lazzaro) Fisarmonica.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7200" y="3124200"/>
            <a:ext cx="609600" cy="609600"/>
          </a:xfrm>
          <a:prstGeom prst="rect">
            <a:avLst/>
          </a:prstGeom>
        </p:spPr>
      </p:pic>
    </p:spTree>
    <p:custDataLst>
      <p:tags r:id="rId1"/>
    </p:custDataLst>
  </p:cSld>
  <p:clrMapOvr>
    <a:masterClrMapping/>
  </p:clrMapOvr>
  <p:transition spd="med" advClick="0" advTm="9114">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1000" fill="hold"/>
                                        <p:tgtEl>
                                          <p:spTgt spid="3074"/>
                                        </p:tgtEl>
                                        <p:attrNameLst>
                                          <p:attrName>ppt_w</p:attrName>
                                        </p:attrNameLst>
                                      </p:cBhvr>
                                      <p:tavLst>
                                        <p:tav tm="0">
                                          <p:val>
                                            <p:strVal val="#ppt_w*0.70"/>
                                          </p:val>
                                        </p:tav>
                                        <p:tav tm="100000">
                                          <p:val>
                                            <p:strVal val="#ppt_w"/>
                                          </p:val>
                                        </p:tav>
                                      </p:tavLst>
                                    </p:anim>
                                    <p:anim calcmode="lin" valueType="num">
                                      <p:cBhvr>
                                        <p:cTn id="15" dur="1000" fill="hold"/>
                                        <p:tgtEl>
                                          <p:spTgt spid="3074"/>
                                        </p:tgtEl>
                                        <p:attrNameLst>
                                          <p:attrName>ppt_h</p:attrName>
                                        </p:attrNameLst>
                                      </p:cBhvr>
                                      <p:tavLst>
                                        <p:tav tm="0">
                                          <p:val>
                                            <p:strVal val="#ppt_h"/>
                                          </p:val>
                                        </p:tav>
                                        <p:tav tm="100000">
                                          <p:val>
                                            <p:strVal val="#ppt_h"/>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0" end="0"/>
                                            </p:txEl>
                                          </p:spTgt>
                                        </p:tgtEl>
                                      </p:cBhvr>
                                    </p:animEffect>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fill="hold" display="0">
                  <p:stCondLst>
                    <p:cond delay="indefinite"/>
                  </p:stCondLst>
                  <p:endCondLst>
                    <p:cond evt="onStopAudio" delay="0">
                      <p:tgtEl>
                        <p:sldTgt/>
                      </p:tgtEl>
                    </p:cond>
                  </p:endCondLst>
                </p:cTn>
                <p:tgtEl>
                  <p:spTgt spid="2"/>
                </p:tgtEl>
              </p:cMediaNode>
            </p:audio>
          </p:childTnLst>
        </p:cTn>
      </p:par>
    </p:tnLst>
    <p:bldLst>
      <p:bldP spid="3"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357166"/>
            <a:ext cx="7851648" cy="1043006"/>
          </a:xfrm>
        </p:spPr>
        <p:txBody>
          <a:bodyPr/>
          <a:lstStyle/>
          <a:p>
            <a:pPr algn="ctr" eaLnBrk="1" fontAlgn="auto" hangingPunct="1">
              <a:spcAft>
                <a:spcPts val="0"/>
              </a:spcAft>
              <a:defRPr/>
            </a:pPr>
            <a:r>
              <a:rPr lang="it-IT" dirty="0" smtClean="0">
                <a:latin typeface="Tempus Sans ITC" pitchFamily="82" charset="0"/>
              </a:rPr>
              <a:t>In </a:t>
            </a:r>
            <a:r>
              <a:rPr lang="it-IT" dirty="0" err="1" smtClean="0">
                <a:latin typeface="Tempus Sans ITC" pitchFamily="82" charset="0"/>
              </a:rPr>
              <a:t>Piemonte…</a:t>
            </a:r>
            <a:endParaRPr lang="it-IT" dirty="0">
              <a:latin typeface="Tempus Sans ITC" pitchFamily="82" charset="0"/>
            </a:endParaRPr>
          </a:p>
        </p:txBody>
      </p:sp>
      <p:pic>
        <p:nvPicPr>
          <p:cNvPr id="3074" name="Picture 2" descr="C:\Users\Simona\Desktop\Rifreddo_immagini da GEarth\rifreddo_nord italia_earth.jpg"/>
          <p:cNvPicPr>
            <a:picLocks noChangeAspect="1" noChangeArrowheads="1"/>
          </p:cNvPicPr>
          <p:nvPr/>
        </p:nvPicPr>
        <p:blipFill>
          <a:blip r:embed="rId3"/>
          <a:srcRect/>
          <a:stretch>
            <a:fillRect/>
          </a:stretch>
        </p:blipFill>
        <p:spPr bwMode="auto">
          <a:xfrm>
            <a:off x="142875" y="1643063"/>
            <a:ext cx="8786813" cy="4897437"/>
          </a:xfrm>
          <a:prstGeom prst="rect">
            <a:avLst/>
          </a:prstGeom>
          <a:noFill/>
          <a:ln w="9525">
            <a:noFill/>
            <a:miter lim="800000"/>
            <a:headEnd/>
            <a:tailEnd/>
          </a:ln>
        </p:spPr>
      </p:pic>
      <p:sp>
        <p:nvSpPr>
          <p:cNvPr id="5" name="Freccia a destra 4"/>
          <p:cNvSpPr/>
          <p:nvPr/>
        </p:nvSpPr>
        <p:spPr>
          <a:xfrm rot="1429528">
            <a:off x="2255838" y="4502150"/>
            <a:ext cx="792162"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ustDataLst>
      <p:tags r:id="rId1"/>
    </p:custDataLst>
  </p:cSld>
  <p:clrMapOvr>
    <a:masterClrMapping/>
  </p:clrMapOvr>
  <p:transition spd="med" advClick="0" advTm="8101">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214290"/>
            <a:ext cx="7851648" cy="900106"/>
          </a:xfrm>
        </p:spPr>
        <p:txBody>
          <a:bodyPr/>
          <a:lstStyle/>
          <a:p>
            <a:pPr algn="l" eaLnBrk="1" fontAlgn="auto" hangingPunct="1">
              <a:spcAft>
                <a:spcPts val="0"/>
              </a:spcAft>
              <a:defRPr/>
            </a:pPr>
            <a:r>
              <a:rPr lang="it-IT" dirty="0" smtClean="0">
                <a:latin typeface="Tempus Sans ITC" pitchFamily="82" charset="0"/>
              </a:rPr>
              <a:t>In </a:t>
            </a:r>
            <a:r>
              <a:rPr lang="it-IT" dirty="0" err="1" smtClean="0">
                <a:latin typeface="Tempus Sans ITC" pitchFamily="82" charset="0"/>
              </a:rPr>
              <a:t>Italia…</a:t>
            </a:r>
            <a:endParaRPr lang="it-IT" dirty="0">
              <a:latin typeface="Tempus Sans ITC" pitchFamily="82" charset="0"/>
            </a:endParaRPr>
          </a:p>
        </p:txBody>
      </p:sp>
      <p:pic>
        <p:nvPicPr>
          <p:cNvPr id="4098" name="Picture 2" descr="C:\Users\Simona\Desktop\Rifreddo_immagini da GEarth\rifreddo_italia_earth.jpg"/>
          <p:cNvPicPr>
            <a:picLocks noChangeAspect="1" noChangeArrowheads="1"/>
          </p:cNvPicPr>
          <p:nvPr/>
        </p:nvPicPr>
        <p:blipFill>
          <a:blip r:embed="rId3"/>
          <a:srcRect/>
          <a:stretch>
            <a:fillRect/>
          </a:stretch>
        </p:blipFill>
        <p:spPr bwMode="auto">
          <a:xfrm>
            <a:off x="214313" y="1285875"/>
            <a:ext cx="8716962" cy="4857750"/>
          </a:xfrm>
          <a:prstGeom prst="rect">
            <a:avLst/>
          </a:prstGeom>
          <a:noFill/>
          <a:ln w="9525">
            <a:noFill/>
            <a:miter lim="800000"/>
            <a:headEnd/>
            <a:tailEnd/>
          </a:ln>
        </p:spPr>
      </p:pic>
      <p:sp>
        <p:nvSpPr>
          <p:cNvPr id="5" name="Freccia a destra 4"/>
          <p:cNvSpPr/>
          <p:nvPr/>
        </p:nvSpPr>
        <p:spPr>
          <a:xfrm rot="1429528">
            <a:off x="2327275" y="2359025"/>
            <a:ext cx="792163"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ustDataLst>
      <p:tags r:id="rId1"/>
    </p:custDataLst>
  </p:cSld>
  <p:clrMapOvr>
    <a:masterClrMapping/>
  </p:clrMapOvr>
  <p:transition spd="med" advClick="0" advTm="4921">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7158" y="428604"/>
            <a:ext cx="7851648" cy="914408"/>
          </a:xfrm>
        </p:spPr>
        <p:txBody>
          <a:bodyPr/>
          <a:lstStyle/>
          <a:p>
            <a:pPr algn="l" eaLnBrk="1" fontAlgn="auto" hangingPunct="1">
              <a:spcAft>
                <a:spcPts val="0"/>
              </a:spcAft>
              <a:defRPr/>
            </a:pPr>
            <a:r>
              <a:rPr lang="it-IT" dirty="0" err="1" smtClean="0">
                <a:latin typeface="Tempus Sans ITC" pitchFamily="82" charset="0"/>
              </a:rPr>
              <a:t>…In</a:t>
            </a:r>
            <a:r>
              <a:rPr lang="it-IT" dirty="0" smtClean="0">
                <a:latin typeface="Tempus Sans ITC" pitchFamily="82" charset="0"/>
              </a:rPr>
              <a:t> </a:t>
            </a:r>
            <a:r>
              <a:rPr lang="it-IT" dirty="0" err="1" smtClean="0">
                <a:latin typeface="Tempus Sans ITC" pitchFamily="82" charset="0"/>
              </a:rPr>
              <a:t>Europa…</a:t>
            </a:r>
            <a:endParaRPr lang="it-IT" dirty="0">
              <a:latin typeface="Tempus Sans ITC" pitchFamily="82" charset="0"/>
            </a:endParaRPr>
          </a:p>
        </p:txBody>
      </p:sp>
      <p:pic>
        <p:nvPicPr>
          <p:cNvPr id="5122" name="Picture 2" descr="C:\Users\Simona\Desktop\Rifreddo_immagini da GEarth\rifreddo_europa_earth.jpg"/>
          <p:cNvPicPr>
            <a:picLocks noChangeAspect="1" noChangeArrowheads="1"/>
          </p:cNvPicPr>
          <p:nvPr/>
        </p:nvPicPr>
        <p:blipFill>
          <a:blip r:embed="rId3"/>
          <a:srcRect/>
          <a:stretch>
            <a:fillRect/>
          </a:stretch>
        </p:blipFill>
        <p:spPr bwMode="auto">
          <a:xfrm>
            <a:off x="214313" y="1428750"/>
            <a:ext cx="8801100" cy="4905375"/>
          </a:xfrm>
          <a:prstGeom prst="rect">
            <a:avLst/>
          </a:prstGeom>
          <a:noFill/>
          <a:ln w="9525">
            <a:noFill/>
            <a:miter lim="800000"/>
            <a:headEnd/>
            <a:tailEnd/>
          </a:ln>
        </p:spPr>
      </p:pic>
      <p:sp>
        <p:nvSpPr>
          <p:cNvPr id="5" name="Freccia a destra 4"/>
          <p:cNvSpPr/>
          <p:nvPr/>
        </p:nvSpPr>
        <p:spPr>
          <a:xfrm rot="1429528">
            <a:off x="3684588" y="3502025"/>
            <a:ext cx="792162"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ustDataLst>
      <p:tags r:id="rId1"/>
    </p:custDataLst>
  </p:cSld>
  <p:clrMapOvr>
    <a:masterClrMapping/>
  </p:clrMapOvr>
  <p:transition spd="med" advClick="0" advTm="5246">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strVal val="#ppt_w*0.70"/>
                                          </p:val>
                                        </p:tav>
                                        <p:tav tm="100000">
                                          <p:val>
                                            <p:strVal val="#ppt_w"/>
                                          </p:val>
                                        </p:tav>
                                      </p:tavLst>
                                    </p:anim>
                                    <p:anim calcmode="lin" valueType="num">
                                      <p:cBhvr>
                                        <p:cTn id="8" dur="1000" fill="hold"/>
                                        <p:tgtEl>
                                          <p:spTgt spid="5122"/>
                                        </p:tgtEl>
                                        <p:attrNameLst>
                                          <p:attrName>ppt_h</p:attrName>
                                        </p:attrNameLst>
                                      </p:cBhvr>
                                      <p:tavLst>
                                        <p:tav tm="0">
                                          <p:val>
                                            <p:strVal val="#ppt_h"/>
                                          </p:val>
                                        </p:tav>
                                        <p:tav tm="100000">
                                          <p:val>
                                            <p:strVal val="#ppt_h"/>
                                          </p:val>
                                        </p:tav>
                                      </p:tavLst>
                                    </p:anim>
                                    <p:animEffect transition="in" filter="fade">
                                      <p:cBhvr>
                                        <p:cTn id="9" dur="10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214290"/>
            <a:ext cx="7851648" cy="857256"/>
          </a:xfrm>
        </p:spPr>
        <p:txBody>
          <a:bodyPr/>
          <a:lstStyle/>
          <a:p>
            <a:pPr algn="l" eaLnBrk="1" fontAlgn="auto" hangingPunct="1">
              <a:spcAft>
                <a:spcPts val="0"/>
              </a:spcAft>
              <a:defRPr/>
            </a:pPr>
            <a:r>
              <a:rPr lang="it-IT" dirty="0" err="1" smtClean="0">
                <a:latin typeface="Tempus Sans ITC" pitchFamily="82" charset="0"/>
              </a:rPr>
              <a:t>…Sul</a:t>
            </a:r>
            <a:r>
              <a:rPr lang="it-IT" dirty="0" smtClean="0">
                <a:latin typeface="Tempus Sans ITC" pitchFamily="82" charset="0"/>
              </a:rPr>
              <a:t> pianeta Terra.</a:t>
            </a:r>
            <a:endParaRPr lang="it-IT" dirty="0">
              <a:latin typeface="Tempus Sans ITC" pitchFamily="82" charset="0"/>
            </a:endParaRPr>
          </a:p>
        </p:txBody>
      </p:sp>
      <p:pic>
        <p:nvPicPr>
          <p:cNvPr id="6146" name="Picture 2" descr="C:\Users\Simona\Desktop\Rifreddo_immagini da GEarth\rifreddo_terra_earth.jpg"/>
          <p:cNvPicPr>
            <a:picLocks noChangeAspect="1" noChangeArrowheads="1"/>
          </p:cNvPicPr>
          <p:nvPr/>
        </p:nvPicPr>
        <p:blipFill>
          <a:blip r:embed="rId3"/>
          <a:srcRect/>
          <a:stretch>
            <a:fillRect/>
          </a:stretch>
        </p:blipFill>
        <p:spPr bwMode="auto">
          <a:xfrm>
            <a:off x="0" y="1500188"/>
            <a:ext cx="9144000" cy="5095875"/>
          </a:xfrm>
          <a:prstGeom prst="rect">
            <a:avLst/>
          </a:prstGeom>
          <a:noFill/>
          <a:ln w="9525">
            <a:noFill/>
            <a:miter lim="800000"/>
            <a:headEnd/>
            <a:tailEnd/>
          </a:ln>
        </p:spPr>
      </p:pic>
      <p:sp>
        <p:nvSpPr>
          <p:cNvPr id="5" name="Freccia a destra 4"/>
          <p:cNvSpPr/>
          <p:nvPr/>
        </p:nvSpPr>
        <p:spPr>
          <a:xfrm rot="1429528">
            <a:off x="3470275" y="3502025"/>
            <a:ext cx="792163"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ustDataLst>
      <p:tags r:id="rId1"/>
    </p:custDataLst>
  </p:cSld>
  <p:clrMapOvr>
    <a:masterClrMapping/>
  </p:clrMapOvr>
  <p:transition spd="med" advClick="0" advTm="4221">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2"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357188" y="2357438"/>
            <a:ext cx="8501062" cy="1446212"/>
          </a:xfrm>
          <a:prstGeom prst="rect">
            <a:avLst/>
          </a:prstGeom>
          <a:noFill/>
          <a:ln w="9525">
            <a:noFill/>
            <a:miter lim="800000"/>
            <a:headEnd/>
            <a:tailEnd/>
          </a:ln>
        </p:spPr>
        <p:txBody>
          <a:bodyPr>
            <a:spAutoFit/>
          </a:bodyPr>
          <a:lstStyle/>
          <a:p>
            <a:r>
              <a:rPr lang="it-IT" sz="4400">
                <a:solidFill>
                  <a:srgbClr val="FF0066"/>
                </a:solidFill>
                <a:latin typeface="Showcard Gothic" pitchFamily="82" charset="0"/>
              </a:rPr>
              <a:t>Andiamo a visitare il sito del comune di rifreddo!!!</a:t>
            </a:r>
          </a:p>
        </p:txBody>
      </p:sp>
    </p:spTree>
    <p:custDataLst>
      <p:tags r:id="rId1"/>
    </p:custDataLst>
  </p:cSld>
  <p:clrMapOvr>
    <a:masterClrMapping/>
  </p:clrMapOvr>
  <p:transition spd="med" advClick="0" advTm="3294">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214290"/>
            <a:ext cx="7851648" cy="914408"/>
          </a:xfrm>
        </p:spPr>
        <p:txBody>
          <a:bodyPr/>
          <a:lstStyle/>
          <a:p>
            <a:pPr algn="ctr" eaLnBrk="1" fontAlgn="auto" hangingPunct="1">
              <a:spcAft>
                <a:spcPts val="0"/>
              </a:spcAft>
              <a:defRPr/>
            </a:pPr>
            <a:r>
              <a:rPr lang="it-IT" dirty="0" smtClean="0">
                <a:solidFill>
                  <a:srgbClr val="B81833"/>
                </a:solidFill>
                <a:latin typeface="Showcard Gothic" pitchFamily="82" charset="0"/>
              </a:rPr>
              <a:t>COM’è RIFREDDO?</a:t>
            </a:r>
            <a:endParaRPr lang="it-IT" dirty="0">
              <a:solidFill>
                <a:srgbClr val="B81833"/>
              </a:solidFill>
              <a:latin typeface="Showcard Gothic" pitchFamily="82" charset="0"/>
            </a:endParaRPr>
          </a:p>
        </p:txBody>
      </p:sp>
      <p:sp>
        <p:nvSpPr>
          <p:cNvPr id="3" name="Sottotitolo 2"/>
          <p:cNvSpPr>
            <a:spLocks noGrp="1"/>
          </p:cNvSpPr>
          <p:nvPr>
            <p:ph type="subTitle" idx="1"/>
          </p:nvPr>
        </p:nvSpPr>
        <p:spPr>
          <a:xfrm>
            <a:off x="500063" y="1214438"/>
            <a:ext cx="7854950" cy="1752600"/>
          </a:xfrm>
        </p:spPr>
        <p:txBody>
          <a:bodyPr/>
          <a:lstStyle/>
          <a:p>
            <a:pPr marR="0" algn="just" eaLnBrk="1" hangingPunct="1"/>
            <a:r>
              <a:rPr lang="it-IT" sz="2000" b="1" smtClean="0">
                <a:solidFill>
                  <a:srgbClr val="072428"/>
                </a:solidFill>
                <a:latin typeface="Tempus Sans ITC" pitchFamily="82" charset="0"/>
              </a:rPr>
              <a:t>Il territorio comunale Rifreddo, il cui nome deriva da quello di uno dei piccoli corsi d'acqua che scorrono nel suo territorio, il Rio Freddo, ha la sede comunale a 433 metri s.l.m.. La sua dimensione territoriale è compresa in una vasta conca ben soleggiata, delimitata a nord e ad est dalle pendici sud-orientali del massiccio del Mombracco - raggiungendone quasi il vertice a circa 1.200 metri di altitudine - e da una dorsale ad ovest, che degrada verso il fondovalle, dove, in corrispondenza del Fiume Po, passa il suo confine meridionale. </a:t>
            </a:r>
          </a:p>
        </p:txBody>
      </p:sp>
      <p:pic>
        <p:nvPicPr>
          <p:cNvPr id="20481" name="Picture 1" descr="E:\foto rifreddo\fiume.jpg"/>
          <p:cNvPicPr>
            <a:picLocks noChangeAspect="1" noChangeArrowheads="1"/>
          </p:cNvPicPr>
          <p:nvPr/>
        </p:nvPicPr>
        <p:blipFill>
          <a:blip r:embed="rId3"/>
          <a:srcRect/>
          <a:stretch>
            <a:fillRect/>
          </a:stretch>
        </p:blipFill>
        <p:spPr bwMode="auto">
          <a:xfrm>
            <a:off x="571500" y="3857625"/>
            <a:ext cx="7089775" cy="2727325"/>
          </a:xfrm>
          <a:prstGeom prst="rect">
            <a:avLst/>
          </a:prstGeom>
          <a:noFill/>
          <a:ln w="9525">
            <a:noFill/>
            <a:miter lim="800000"/>
            <a:headEnd/>
            <a:tailEnd/>
          </a:ln>
        </p:spPr>
      </p:pic>
    </p:spTree>
    <p:custDataLst>
      <p:tags r:id="rId1"/>
    </p:custDataLst>
  </p:cSld>
  <p:clrMapOvr>
    <a:masterClrMapping/>
  </p:clrMapOvr>
  <p:transition spd="med" advClick="0" advTm="2144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0481"/>
                                        </p:tgtEl>
                                        <p:attrNameLst>
                                          <p:attrName>style.visibility</p:attrName>
                                        </p:attrNameLst>
                                      </p:cBhvr>
                                      <p:to>
                                        <p:strVal val="visible"/>
                                      </p:to>
                                    </p:set>
                                    <p:anim calcmode="lin" valueType="num">
                                      <p:cBhvr>
                                        <p:cTn id="20" dur="1000" fill="hold"/>
                                        <p:tgtEl>
                                          <p:spTgt spid="20481"/>
                                        </p:tgtEl>
                                        <p:attrNameLst>
                                          <p:attrName>ppt_w</p:attrName>
                                        </p:attrNameLst>
                                      </p:cBhvr>
                                      <p:tavLst>
                                        <p:tav tm="0">
                                          <p:val>
                                            <p:strVal val="#ppt_w*0.70"/>
                                          </p:val>
                                        </p:tav>
                                        <p:tav tm="100000">
                                          <p:val>
                                            <p:strVal val="#ppt_w"/>
                                          </p:val>
                                        </p:tav>
                                      </p:tavLst>
                                    </p:anim>
                                    <p:anim calcmode="lin" valueType="num">
                                      <p:cBhvr>
                                        <p:cTn id="21" dur="1000" fill="hold"/>
                                        <p:tgtEl>
                                          <p:spTgt spid="20481"/>
                                        </p:tgtEl>
                                        <p:attrNameLst>
                                          <p:attrName>ppt_h</p:attrName>
                                        </p:attrNameLst>
                                      </p:cBhvr>
                                      <p:tavLst>
                                        <p:tav tm="0">
                                          <p:val>
                                            <p:strVal val="#ppt_h"/>
                                          </p:val>
                                        </p:tav>
                                        <p:tav tm="100000">
                                          <p:val>
                                            <p:strVal val="#ppt_h"/>
                                          </p:val>
                                        </p:tav>
                                      </p:tavLst>
                                    </p:anim>
                                    <p:animEffect transition="in" filter="fade">
                                      <p:cBhvr>
                                        <p:cTn id="22" dur="1000"/>
                                        <p:tgtEl>
                                          <p:spTgt spid="2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0034" y="357166"/>
            <a:ext cx="7851648" cy="842954"/>
          </a:xfrm>
        </p:spPr>
        <p:txBody>
          <a:bodyPr>
            <a:normAutofit fontScale="90000"/>
          </a:bodyPr>
          <a:lstStyle/>
          <a:p>
            <a:pPr algn="l" eaLnBrk="1" fontAlgn="auto" hangingPunct="1">
              <a:spcAft>
                <a:spcPts val="0"/>
              </a:spcAft>
              <a:defRPr/>
            </a:pPr>
            <a:r>
              <a:rPr lang="it-IT" dirty="0" smtClean="0">
                <a:solidFill>
                  <a:srgbClr val="A768CE"/>
                </a:solidFill>
                <a:latin typeface="Showcard Gothic" pitchFamily="82" charset="0"/>
              </a:rPr>
              <a:t>Realizzato da:</a:t>
            </a:r>
            <a:endParaRPr lang="it-IT" dirty="0">
              <a:solidFill>
                <a:srgbClr val="A768CE"/>
              </a:solidFill>
              <a:latin typeface="Showcard Gothic" pitchFamily="82" charset="0"/>
            </a:endParaRPr>
          </a:p>
        </p:txBody>
      </p:sp>
      <p:sp>
        <p:nvSpPr>
          <p:cNvPr id="3" name="Sottotitolo 2"/>
          <p:cNvSpPr>
            <a:spLocks noGrp="1"/>
          </p:cNvSpPr>
          <p:nvPr>
            <p:ph type="subTitle" idx="1"/>
          </p:nvPr>
        </p:nvSpPr>
        <p:spPr>
          <a:xfrm>
            <a:off x="642938" y="2000250"/>
            <a:ext cx="7854950" cy="857250"/>
          </a:xfrm>
        </p:spPr>
        <p:txBody>
          <a:bodyPr/>
          <a:lstStyle/>
          <a:p>
            <a:pPr marR="0" algn="l" eaLnBrk="1" hangingPunct="1"/>
            <a:r>
              <a:rPr lang="it-IT" sz="2800" smtClean="0">
                <a:solidFill>
                  <a:srgbClr val="045268"/>
                </a:solidFill>
                <a:latin typeface="Showcard Gothic" pitchFamily="82" charset="0"/>
              </a:rPr>
              <a:t>Aime Sonia</a:t>
            </a:r>
          </a:p>
        </p:txBody>
      </p:sp>
      <p:sp>
        <p:nvSpPr>
          <p:cNvPr id="4" name="CasellaDiTesto 3"/>
          <p:cNvSpPr txBox="1"/>
          <p:nvPr/>
        </p:nvSpPr>
        <p:spPr>
          <a:xfrm>
            <a:off x="642938" y="2571750"/>
            <a:ext cx="3643312" cy="523875"/>
          </a:xfrm>
          <a:prstGeom prst="rect">
            <a:avLst/>
          </a:prstGeom>
          <a:noFill/>
        </p:spPr>
        <p:txBody>
          <a:bodyPr>
            <a:spAutoFit/>
          </a:bodyPr>
          <a:lstStyle/>
          <a:p>
            <a:pPr fontAlgn="auto">
              <a:spcBef>
                <a:spcPts val="0"/>
              </a:spcBef>
              <a:spcAft>
                <a:spcPts val="0"/>
              </a:spcAft>
              <a:defRPr/>
            </a:pPr>
            <a:r>
              <a:rPr lang="it-IT" sz="2800" dirty="0">
                <a:solidFill>
                  <a:schemeClr val="accent3">
                    <a:lumMod val="25000"/>
                  </a:schemeClr>
                </a:solidFill>
                <a:latin typeface="Showcard Gothic" pitchFamily="82" charset="0"/>
              </a:rPr>
              <a:t>Beccaria</a:t>
            </a:r>
            <a:r>
              <a:rPr lang="it-IT" sz="2400" dirty="0">
                <a:solidFill>
                  <a:schemeClr val="accent3">
                    <a:lumMod val="25000"/>
                  </a:schemeClr>
                </a:solidFill>
                <a:latin typeface="Showcard Gothic" pitchFamily="82" charset="0"/>
              </a:rPr>
              <a:t> </a:t>
            </a:r>
            <a:r>
              <a:rPr lang="it-IT" sz="2800" dirty="0">
                <a:solidFill>
                  <a:schemeClr val="accent3">
                    <a:lumMod val="25000"/>
                  </a:schemeClr>
                </a:solidFill>
                <a:latin typeface="Showcard Gothic" pitchFamily="82" charset="0"/>
              </a:rPr>
              <a:t>Simona</a:t>
            </a:r>
          </a:p>
        </p:txBody>
      </p:sp>
      <p:sp>
        <p:nvSpPr>
          <p:cNvPr id="5" name="CasellaDiTesto 4"/>
          <p:cNvSpPr txBox="1"/>
          <p:nvPr/>
        </p:nvSpPr>
        <p:spPr>
          <a:xfrm>
            <a:off x="642938" y="3071813"/>
            <a:ext cx="3122612" cy="523875"/>
          </a:xfrm>
          <a:prstGeom prst="rect">
            <a:avLst/>
          </a:prstGeom>
          <a:noFill/>
        </p:spPr>
        <p:txBody>
          <a:bodyPr wrap="none">
            <a:spAutoFit/>
          </a:bodyPr>
          <a:lstStyle/>
          <a:p>
            <a:pPr fontAlgn="auto">
              <a:spcBef>
                <a:spcPts val="0"/>
              </a:spcBef>
              <a:spcAft>
                <a:spcPts val="0"/>
              </a:spcAft>
              <a:defRPr/>
            </a:pPr>
            <a:r>
              <a:rPr lang="it-IT" sz="2800" dirty="0">
                <a:solidFill>
                  <a:schemeClr val="accent3">
                    <a:lumMod val="25000"/>
                  </a:schemeClr>
                </a:solidFill>
                <a:latin typeface="Showcard Gothic" pitchFamily="82" charset="0"/>
              </a:rPr>
              <a:t>Cavallo Monica</a:t>
            </a:r>
          </a:p>
        </p:txBody>
      </p:sp>
      <p:sp>
        <p:nvSpPr>
          <p:cNvPr id="6" name="CasellaDiTesto 5"/>
          <p:cNvSpPr txBox="1"/>
          <p:nvPr/>
        </p:nvSpPr>
        <p:spPr>
          <a:xfrm>
            <a:off x="642938" y="4786313"/>
            <a:ext cx="3429000" cy="523875"/>
          </a:xfrm>
          <a:prstGeom prst="rect">
            <a:avLst/>
          </a:prstGeom>
          <a:noFill/>
        </p:spPr>
        <p:txBody>
          <a:bodyPr>
            <a:spAutoFit/>
          </a:bodyPr>
          <a:lstStyle/>
          <a:p>
            <a:pPr fontAlgn="auto">
              <a:spcBef>
                <a:spcPts val="0"/>
              </a:spcBef>
              <a:spcAft>
                <a:spcPts val="0"/>
              </a:spcAft>
              <a:defRPr/>
            </a:pPr>
            <a:r>
              <a:rPr lang="it-IT" sz="2800" dirty="0">
                <a:solidFill>
                  <a:schemeClr val="accent3">
                    <a:lumMod val="25000"/>
                  </a:schemeClr>
                </a:solidFill>
                <a:latin typeface="Showcard Gothic" pitchFamily="82" charset="0"/>
              </a:rPr>
              <a:t>Savio Roberta</a:t>
            </a:r>
          </a:p>
        </p:txBody>
      </p:sp>
      <p:sp>
        <p:nvSpPr>
          <p:cNvPr id="7" name="CasellaDiTesto 6"/>
          <p:cNvSpPr txBox="1"/>
          <p:nvPr/>
        </p:nvSpPr>
        <p:spPr>
          <a:xfrm>
            <a:off x="642938" y="4214813"/>
            <a:ext cx="3500437" cy="523875"/>
          </a:xfrm>
          <a:prstGeom prst="rect">
            <a:avLst/>
          </a:prstGeom>
          <a:noFill/>
        </p:spPr>
        <p:txBody>
          <a:bodyPr>
            <a:spAutoFit/>
          </a:bodyPr>
          <a:lstStyle/>
          <a:p>
            <a:pPr fontAlgn="auto">
              <a:spcBef>
                <a:spcPts val="0"/>
              </a:spcBef>
              <a:spcAft>
                <a:spcPts val="0"/>
              </a:spcAft>
              <a:defRPr/>
            </a:pPr>
            <a:r>
              <a:rPr lang="it-IT" sz="2800" dirty="0">
                <a:solidFill>
                  <a:schemeClr val="accent3">
                    <a:lumMod val="25000"/>
                  </a:schemeClr>
                </a:solidFill>
                <a:latin typeface="Showcard Gothic" pitchFamily="82" charset="0"/>
              </a:rPr>
              <a:t>Fino Emanuela</a:t>
            </a:r>
          </a:p>
        </p:txBody>
      </p:sp>
      <p:sp>
        <p:nvSpPr>
          <p:cNvPr id="8" name="CasellaDiTesto 7"/>
          <p:cNvSpPr txBox="1"/>
          <p:nvPr/>
        </p:nvSpPr>
        <p:spPr>
          <a:xfrm>
            <a:off x="642938" y="3643313"/>
            <a:ext cx="4000500" cy="523875"/>
          </a:xfrm>
          <a:prstGeom prst="rect">
            <a:avLst/>
          </a:prstGeom>
          <a:noFill/>
        </p:spPr>
        <p:txBody>
          <a:bodyPr>
            <a:spAutoFit/>
          </a:bodyPr>
          <a:lstStyle/>
          <a:p>
            <a:pPr fontAlgn="auto">
              <a:spcBef>
                <a:spcPts val="0"/>
              </a:spcBef>
              <a:spcAft>
                <a:spcPts val="0"/>
              </a:spcAft>
              <a:defRPr/>
            </a:pPr>
            <a:r>
              <a:rPr lang="it-IT" sz="2800" dirty="0">
                <a:solidFill>
                  <a:schemeClr val="accent3">
                    <a:lumMod val="25000"/>
                  </a:schemeClr>
                </a:solidFill>
                <a:latin typeface="Showcard Gothic" pitchFamily="82" charset="0"/>
              </a:rPr>
              <a:t>Farinetti Paola</a:t>
            </a:r>
          </a:p>
        </p:txBody>
      </p:sp>
    </p:spTree>
    <p:custDataLst>
      <p:tags r:id="rId1"/>
    </p:custDataLst>
  </p:cSld>
  <p:clrMapOvr>
    <a:masterClrMapping/>
  </p:clrMapOvr>
  <p:transition spd="med" advClick="0" advTm="14163">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0.70"/>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strVal val="#ppt_w*0.70"/>
                                          </p:val>
                                        </p:tav>
                                        <p:tav tm="100000">
                                          <p:val>
                                            <p:strVal val="#ppt_w"/>
                                          </p:val>
                                        </p:tav>
                                      </p:tavLst>
                                    </p:anim>
                                    <p:anim calcmode="lin" valueType="num">
                                      <p:cBhvr>
                                        <p:cTn id="50" dur="1000" fill="hold"/>
                                        <p:tgtEl>
                                          <p:spTgt spid="6"/>
                                        </p:tgtEl>
                                        <p:attrNameLst>
                                          <p:attrName>ppt_h</p:attrName>
                                        </p:attrNameLst>
                                      </p:cBhvr>
                                      <p:tavLst>
                                        <p:tav tm="0">
                                          <p:val>
                                            <p:strVal val="#ppt_h"/>
                                          </p:val>
                                        </p:tav>
                                        <p:tav tm="100000">
                                          <p:val>
                                            <p:strVal val="#ppt_h"/>
                                          </p:val>
                                        </p:tav>
                                      </p:tavLst>
                                    </p:anim>
                                    <p:animEffect transition="in" filter="fade">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0034" y="642918"/>
            <a:ext cx="7851648" cy="1828800"/>
          </a:xfrm>
        </p:spPr>
        <p:txBody>
          <a:bodyPr>
            <a:normAutofit fontScale="90000"/>
          </a:bodyPr>
          <a:lstStyle/>
          <a:p>
            <a:pPr algn="l" eaLnBrk="1" fontAlgn="auto" hangingPunct="1">
              <a:spcAft>
                <a:spcPts val="0"/>
              </a:spcAft>
              <a:defRPr/>
            </a:pPr>
            <a:r>
              <a:rPr lang="it-IT" sz="6000" dirty="0" smtClean="0">
                <a:solidFill>
                  <a:schemeClr val="tx2">
                    <a:lumMod val="10000"/>
                  </a:schemeClr>
                </a:solidFill>
                <a:latin typeface="Tempus Sans ITC" pitchFamily="82" charset="0"/>
              </a:rPr>
              <a:t>Perché i rifreddesi vengono chiamati “LASARDÉ”?</a:t>
            </a:r>
            <a:endParaRPr lang="it-IT" dirty="0"/>
          </a:p>
        </p:txBody>
      </p:sp>
      <p:sp>
        <p:nvSpPr>
          <p:cNvPr id="4" name="Titolo 1"/>
          <p:cNvSpPr txBox="1">
            <a:spLocks/>
          </p:cNvSpPr>
          <p:nvPr/>
        </p:nvSpPr>
        <p:spPr>
          <a:xfrm>
            <a:off x="500063" y="3214688"/>
            <a:ext cx="7851775" cy="1828800"/>
          </a:xfrm>
          <a:prstGeom prst="rect">
            <a:avLst/>
          </a:prstGeom>
          <a:ln>
            <a:noFill/>
          </a:ln>
        </p:spPr>
        <p:txBody>
          <a:bodyPr lIns="0" tIns="0" rIns="18288" bIns="0" anchor="b">
            <a:normAutofit fontScale="97500"/>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endParaRPr lang="it-IT" sz="5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endParaRPr>
          </a:p>
        </p:txBody>
      </p:sp>
      <p:sp>
        <p:nvSpPr>
          <p:cNvPr id="6" name="Titolo 1"/>
          <p:cNvSpPr txBox="1">
            <a:spLocks/>
          </p:cNvSpPr>
          <p:nvPr/>
        </p:nvSpPr>
        <p:spPr>
          <a:xfrm>
            <a:off x="571472" y="2928934"/>
            <a:ext cx="7851648" cy="2357454"/>
          </a:xfrm>
          <a:prstGeom prst="rect">
            <a:avLst/>
          </a:prstGeom>
          <a:ln>
            <a:noFill/>
          </a:ln>
        </p:spPr>
        <p:txBody>
          <a:bodyPr lIns="0" tIns="0" rIns="18288" bIns="0" anchor="b">
            <a:normAutofit fontScale="52500" lnSpcReduction="20000"/>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6000" b="1" dirty="0">
                <a:solidFill>
                  <a:schemeClr val="tx2">
                    <a:lumMod val="10000"/>
                  </a:schemeClr>
                </a:solidFill>
                <a:effectLst>
                  <a:outerShdw blurRad="38100" dist="25400" dir="5400000" algn="tl" rotWithShape="0">
                    <a:srgbClr val="000000">
                      <a:alpha val="43000"/>
                    </a:srgbClr>
                  </a:outerShdw>
                </a:effectLst>
                <a:latin typeface="Tempus Sans ITC" pitchFamily="82" charset="0"/>
                <a:ea typeface="+mj-ea"/>
                <a:cs typeface="+mj-cs"/>
              </a:rPr>
              <a:t>La parola “</a:t>
            </a:r>
            <a:r>
              <a:rPr lang="it-IT" sz="6000" b="1" dirty="0" err="1">
                <a:solidFill>
                  <a:schemeClr val="tx2">
                    <a:lumMod val="10000"/>
                  </a:schemeClr>
                </a:solidFill>
                <a:effectLst>
                  <a:outerShdw blurRad="38100" dist="25400" dir="5400000" algn="tl" rotWithShape="0">
                    <a:srgbClr val="000000">
                      <a:alpha val="43000"/>
                    </a:srgbClr>
                  </a:outerShdw>
                </a:effectLst>
                <a:latin typeface="Tempus Sans ITC" pitchFamily="82" charset="0"/>
                <a:ea typeface="+mj-ea"/>
                <a:cs typeface="+mj-cs"/>
              </a:rPr>
              <a:t>Lasardè</a:t>
            </a:r>
            <a:r>
              <a:rPr lang="it-IT" sz="6000" b="1" dirty="0">
                <a:solidFill>
                  <a:schemeClr val="tx2">
                    <a:lumMod val="10000"/>
                  </a:schemeClr>
                </a:solidFill>
                <a:effectLst>
                  <a:outerShdw blurRad="38100" dist="25400" dir="5400000" algn="tl" rotWithShape="0">
                    <a:srgbClr val="000000">
                      <a:alpha val="43000"/>
                    </a:srgbClr>
                  </a:outerShdw>
                </a:effectLst>
                <a:latin typeface="Tempus Sans ITC" pitchFamily="82" charset="0"/>
                <a:ea typeface="+mj-ea"/>
                <a:cs typeface="+mj-cs"/>
              </a:rPr>
              <a:t>”, in dialetto piemontese, deriva dalla parola “lucertola” ed è attribuita a chi è solito stare per ore al sole: Rifreddo si trova sul versante “A SOLATIO”, più caldo e asciutto, generalmente abitato e coltivato.</a:t>
            </a:r>
            <a:endParaRPr lang="it-IT" sz="5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endParaRPr>
          </a:p>
        </p:txBody>
      </p:sp>
    </p:spTree>
    <p:custDataLst>
      <p:tags r:id="rId1"/>
    </p:custDataLst>
  </p:cSld>
  <p:clrMapOvr>
    <a:masterClrMapping/>
  </p:clrMapOvr>
  <p:transition spd="med" advClick="0" advTm="12381">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1472" y="785794"/>
            <a:ext cx="7851648" cy="1828800"/>
          </a:xfrm>
        </p:spPr>
        <p:txBody>
          <a:bodyPr>
            <a:noAutofit/>
          </a:bodyPr>
          <a:lstStyle/>
          <a:p>
            <a:pPr algn="just" eaLnBrk="1" fontAlgn="auto" hangingPunct="1">
              <a:spcAft>
                <a:spcPts val="0"/>
              </a:spcAft>
              <a:defRPr/>
            </a:pPr>
            <a:r>
              <a:rPr lang="it-IT" sz="2400" dirty="0" smtClean="0">
                <a:solidFill>
                  <a:schemeClr val="tx2">
                    <a:lumMod val="10000"/>
                  </a:schemeClr>
                </a:solidFill>
                <a:latin typeface="Tempus Sans ITC" pitchFamily="82" charset="0"/>
              </a:rPr>
              <a:t>A partire dai 600 metri di quota, un esteso bosco di castagni ricopre quasi totalmente la sua parte più declive, lasciando spazio, verso il piano, alle coltivazioni. E' proprio in conseguenza di questa raccolta conformazione geomorfologica che il paese è sempre stato costituito da un unico nucleo urbano, con diverse case sparse, ma nessuna frazione o borgata. </a:t>
            </a:r>
            <a:endParaRPr lang="it-IT" sz="2400" dirty="0"/>
          </a:p>
        </p:txBody>
      </p:sp>
      <p:pic>
        <p:nvPicPr>
          <p:cNvPr id="36866" name="Picture 1" descr="F:\RIFREDDO\immagini varie\castagneto.jpg"/>
          <p:cNvPicPr>
            <a:picLocks noChangeAspect="1" noChangeArrowheads="1"/>
          </p:cNvPicPr>
          <p:nvPr/>
        </p:nvPicPr>
        <p:blipFill>
          <a:blip r:embed="rId2"/>
          <a:srcRect/>
          <a:stretch>
            <a:fillRect/>
          </a:stretch>
        </p:blipFill>
        <p:spPr bwMode="auto">
          <a:xfrm>
            <a:off x="3500438" y="2500313"/>
            <a:ext cx="5429250" cy="4067175"/>
          </a:xfrm>
          <a:prstGeom prst="rect">
            <a:avLst/>
          </a:prstGeom>
          <a:noFill/>
          <a:ln w="9525">
            <a:noFill/>
            <a:miter lim="800000"/>
            <a:headEnd/>
            <a:tailEnd/>
          </a:ln>
        </p:spPr>
      </p:pic>
      <p:pic>
        <p:nvPicPr>
          <p:cNvPr id="36867" name="Picture 2" descr="F:\RIFREDDO\immagini varie\castagne.jpg"/>
          <p:cNvPicPr>
            <a:picLocks noChangeAspect="1" noChangeArrowheads="1"/>
          </p:cNvPicPr>
          <p:nvPr/>
        </p:nvPicPr>
        <p:blipFill>
          <a:blip r:embed="rId3"/>
          <a:srcRect/>
          <a:stretch>
            <a:fillRect/>
          </a:stretch>
        </p:blipFill>
        <p:spPr bwMode="auto">
          <a:xfrm>
            <a:off x="500063" y="3786188"/>
            <a:ext cx="3671887" cy="2443162"/>
          </a:xfrm>
          <a:prstGeom prst="rect">
            <a:avLst/>
          </a:prstGeom>
          <a:noFill/>
          <a:ln w="9525">
            <a:noFill/>
            <a:miter lim="800000"/>
            <a:headEnd/>
            <a:tailEnd/>
          </a:ln>
        </p:spPr>
      </p:pic>
    </p:spTree>
  </p:cSld>
  <p:clrMapOvr>
    <a:masterClrMapping/>
  </p:clrMapOvr>
  <p:transition spd="med" advClick="0" advTm="13348">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imona\Documents\03.jpg"/>
          <p:cNvPicPr>
            <a:picLocks noChangeAspect="1" noChangeArrowheads="1"/>
          </p:cNvPicPr>
          <p:nvPr/>
        </p:nvPicPr>
        <p:blipFill>
          <a:blip r:embed="rId3"/>
          <a:srcRect/>
          <a:stretch>
            <a:fillRect/>
          </a:stretch>
        </p:blipFill>
        <p:spPr bwMode="auto">
          <a:xfrm>
            <a:off x="0" y="2428875"/>
            <a:ext cx="9177338" cy="3725863"/>
          </a:xfrm>
          <a:prstGeom prst="rect">
            <a:avLst/>
          </a:prstGeom>
          <a:noFill/>
          <a:ln w="9525">
            <a:noFill/>
            <a:miter lim="800000"/>
            <a:headEnd/>
            <a:tailEnd/>
          </a:ln>
        </p:spPr>
      </p:pic>
      <p:sp>
        <p:nvSpPr>
          <p:cNvPr id="5" name="CasellaDiTesto 4"/>
          <p:cNvSpPr txBox="1">
            <a:spLocks noChangeArrowheads="1"/>
          </p:cNvSpPr>
          <p:nvPr/>
        </p:nvSpPr>
        <p:spPr bwMode="auto">
          <a:xfrm>
            <a:off x="285750" y="500063"/>
            <a:ext cx="8358188" cy="1446212"/>
          </a:xfrm>
          <a:prstGeom prst="rect">
            <a:avLst/>
          </a:prstGeom>
          <a:noFill/>
          <a:ln w="9525">
            <a:noFill/>
            <a:miter lim="800000"/>
            <a:headEnd/>
            <a:tailEnd/>
          </a:ln>
        </p:spPr>
        <p:txBody>
          <a:bodyPr>
            <a:spAutoFit/>
          </a:bodyPr>
          <a:lstStyle/>
          <a:p>
            <a:r>
              <a:rPr lang="it-IT" sz="4400">
                <a:solidFill>
                  <a:srgbClr val="135E91"/>
                </a:solidFill>
                <a:latin typeface="Showcard Gothic" pitchFamily="82" charset="0"/>
              </a:rPr>
              <a:t>I paesaggi agrari e forestali comunali</a:t>
            </a:r>
          </a:p>
        </p:txBody>
      </p:sp>
    </p:spTree>
    <p:custDataLst>
      <p:tags r:id="rId1"/>
    </p:custDataLst>
  </p:cSld>
  <p:clrMapOvr>
    <a:masterClrMapping/>
  </p:clrMapOvr>
  <p:transition spd="med" advClick="0" advTm="5894">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a\Documents\01.jpg"/>
          <p:cNvPicPr>
            <a:picLocks noChangeAspect="1" noChangeArrowheads="1"/>
          </p:cNvPicPr>
          <p:nvPr/>
        </p:nvPicPr>
        <p:blipFill>
          <a:blip r:embed="rId3"/>
          <a:srcRect/>
          <a:stretch>
            <a:fillRect/>
          </a:stretch>
        </p:blipFill>
        <p:spPr bwMode="auto">
          <a:xfrm>
            <a:off x="1714500" y="142875"/>
            <a:ext cx="5715000" cy="3300413"/>
          </a:xfrm>
          <a:prstGeom prst="rect">
            <a:avLst/>
          </a:prstGeom>
          <a:noFill/>
          <a:ln w="9525">
            <a:noFill/>
            <a:miter lim="800000"/>
            <a:headEnd/>
            <a:tailEnd/>
          </a:ln>
        </p:spPr>
      </p:pic>
      <p:pic>
        <p:nvPicPr>
          <p:cNvPr id="1027" name="Picture 3" descr="C:\Users\Simona\Documents\02.jpg"/>
          <p:cNvPicPr>
            <a:picLocks noChangeAspect="1" noChangeArrowheads="1"/>
          </p:cNvPicPr>
          <p:nvPr/>
        </p:nvPicPr>
        <p:blipFill>
          <a:blip r:embed="rId4"/>
          <a:srcRect/>
          <a:stretch>
            <a:fillRect/>
          </a:stretch>
        </p:blipFill>
        <p:spPr bwMode="auto">
          <a:xfrm>
            <a:off x="785813" y="3522663"/>
            <a:ext cx="7526337" cy="3335337"/>
          </a:xfrm>
          <a:prstGeom prst="rect">
            <a:avLst/>
          </a:prstGeom>
          <a:noFill/>
          <a:ln w="9525">
            <a:noFill/>
            <a:miter lim="800000"/>
            <a:headEnd/>
            <a:tailEnd/>
          </a:ln>
        </p:spPr>
      </p:pic>
    </p:spTree>
    <p:custDataLst>
      <p:tags r:id="rId1"/>
    </p:custDataLst>
  </p:cSld>
  <p:clrMapOvr>
    <a:masterClrMapping/>
  </p:clrMapOvr>
  <p:transition spd="med" advClick="0" advTm="587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strVal val="#ppt_w*0.70"/>
                                          </p:val>
                                        </p:tav>
                                        <p:tav tm="100000">
                                          <p:val>
                                            <p:strVal val="#ppt_w"/>
                                          </p:val>
                                        </p:tav>
                                      </p:tavLst>
                                    </p:anim>
                                    <p:anim calcmode="lin" valueType="num">
                                      <p:cBhvr>
                                        <p:cTn id="15" dur="1000" fill="hold"/>
                                        <p:tgtEl>
                                          <p:spTgt spid="1027"/>
                                        </p:tgtEl>
                                        <p:attrNameLst>
                                          <p:attrName>ppt_h</p:attrName>
                                        </p:attrNameLst>
                                      </p:cBhvr>
                                      <p:tavLst>
                                        <p:tav tm="0">
                                          <p:val>
                                            <p:strVal val="#ppt_h"/>
                                          </p:val>
                                        </p:tav>
                                        <p:tav tm="100000">
                                          <p:val>
                                            <p:strVal val="#ppt_h"/>
                                          </p:val>
                                        </p:tav>
                                      </p:tavLst>
                                    </p:anim>
                                    <p:animEffect transition="in" filter="fade">
                                      <p:cBhvr>
                                        <p:cTn id="1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ottotitolo 2"/>
          <p:cNvSpPr>
            <a:spLocks noGrp="1"/>
          </p:cNvSpPr>
          <p:nvPr>
            <p:ph type="subTitle" idx="1"/>
          </p:nvPr>
        </p:nvSpPr>
        <p:spPr>
          <a:xfrm>
            <a:off x="533400" y="3228975"/>
            <a:ext cx="7854950" cy="1752600"/>
          </a:xfrm>
        </p:spPr>
        <p:txBody>
          <a:bodyPr/>
          <a:lstStyle/>
          <a:p>
            <a:pPr marR="0" eaLnBrk="1" hangingPunct="1"/>
            <a:endParaRPr lang="it-IT" smtClean="0"/>
          </a:p>
        </p:txBody>
      </p:sp>
      <p:pic>
        <p:nvPicPr>
          <p:cNvPr id="39938" name="Picture 2" descr="F:\RIFREDDO\immagini varie\grafico-andamento-popolazione-rifreddo.png"/>
          <p:cNvPicPr>
            <a:picLocks noChangeAspect="1" noChangeArrowheads="1"/>
          </p:cNvPicPr>
          <p:nvPr/>
        </p:nvPicPr>
        <p:blipFill>
          <a:blip r:embed="rId2"/>
          <a:srcRect/>
          <a:stretch>
            <a:fillRect/>
          </a:stretch>
        </p:blipFill>
        <p:spPr bwMode="auto">
          <a:xfrm>
            <a:off x="207963" y="2928938"/>
            <a:ext cx="8459787" cy="3500437"/>
          </a:xfrm>
          <a:prstGeom prst="rect">
            <a:avLst/>
          </a:prstGeom>
          <a:noFill/>
          <a:ln w="9525">
            <a:noFill/>
            <a:miter lim="800000"/>
            <a:headEnd/>
            <a:tailEnd/>
          </a:ln>
        </p:spPr>
      </p:pic>
      <p:sp>
        <p:nvSpPr>
          <p:cNvPr id="5" name="Titolo 4"/>
          <p:cNvSpPr>
            <a:spLocks noGrp="1"/>
          </p:cNvSpPr>
          <p:nvPr>
            <p:ph type="ctrTitle"/>
          </p:nvPr>
        </p:nvSpPr>
        <p:spPr>
          <a:xfrm>
            <a:off x="571472" y="214290"/>
            <a:ext cx="7851648" cy="2523768"/>
          </a:xfrm>
        </p:spPr>
        <p:txBody>
          <a:bodyPr>
            <a:spAutoFit/>
          </a:bodyPr>
          <a:lstStyle/>
          <a:p>
            <a:pPr algn="l" eaLnBrk="1" fontAlgn="auto" hangingPunct="1">
              <a:spcAft>
                <a:spcPts val="0"/>
              </a:spcAft>
              <a:defRPr/>
            </a:pPr>
            <a:r>
              <a:rPr lang="it-IT" sz="3600" dirty="0" smtClean="0">
                <a:solidFill>
                  <a:srgbClr val="002060"/>
                </a:solidFill>
                <a:effectLst>
                  <a:outerShdw blurRad="38100" dist="38100" dir="2700000" algn="tl">
                    <a:srgbClr val="000000">
                      <a:alpha val="43137"/>
                    </a:srgbClr>
                  </a:outerShdw>
                </a:effectLst>
                <a:latin typeface="Tempus Sans ITC" pitchFamily="82" charset="0"/>
              </a:rPr>
              <a:t>Attualmente vi sono poco più di mille abitanti, un numero che è rimasto pressoché costante nel tempo, almeno da più di un secolo</a:t>
            </a:r>
            <a:r>
              <a:rPr lang="it-IT" dirty="0" smtClean="0">
                <a:solidFill>
                  <a:srgbClr val="002060"/>
                </a:solidFill>
                <a:effectLst>
                  <a:outerShdw blurRad="38100" dist="38100" dir="2700000" algn="tl">
                    <a:srgbClr val="000000">
                      <a:alpha val="43137"/>
                    </a:srgbClr>
                  </a:outerShdw>
                </a:effectLst>
                <a:latin typeface="Tempus Sans ITC" pitchFamily="82" charset="0"/>
              </a:rPr>
              <a:t>.</a:t>
            </a:r>
            <a:endParaRPr lang="it-IT" dirty="0">
              <a:solidFill>
                <a:srgbClr val="002060"/>
              </a:solidFill>
              <a:effectLst>
                <a:outerShdw blurRad="38100" dist="38100" dir="2700000" algn="tl">
                  <a:srgbClr val="000000">
                    <a:alpha val="43137"/>
                  </a:srgbClr>
                </a:outerShdw>
              </a:effectLst>
            </a:endParaRPr>
          </a:p>
        </p:txBody>
      </p:sp>
    </p:spTree>
  </p:cSld>
  <p:clrMapOvr>
    <a:masterClrMapping/>
  </p:clrMapOvr>
  <p:transition spd="med" advClick="0" advTm="6948">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0034" y="500042"/>
            <a:ext cx="8027890" cy="1485896"/>
          </a:xfrm>
        </p:spPr>
        <p:txBody>
          <a:bodyPr>
            <a:noAutofit/>
          </a:bodyPr>
          <a:lstStyle/>
          <a:p>
            <a:pPr algn="ctr" eaLnBrk="1" fontAlgn="auto" hangingPunct="1">
              <a:spcAft>
                <a:spcPts val="0"/>
              </a:spcAft>
              <a:defRPr/>
            </a:pPr>
            <a:r>
              <a:rPr lang="it-IT" sz="4800" dirty="0" smtClean="0">
                <a:solidFill>
                  <a:srgbClr val="0D8563"/>
                </a:solidFill>
                <a:latin typeface="Showcard Gothic" pitchFamily="82" charset="0"/>
              </a:rPr>
              <a:t>EVOLUZIONE DEMOGRAFICA NEL TEMPO</a:t>
            </a:r>
            <a:endParaRPr lang="it-IT" sz="4800" dirty="0">
              <a:solidFill>
                <a:srgbClr val="0D8563"/>
              </a:solidFill>
              <a:latin typeface="Showcard Gothic" pitchFamily="82" charset="0"/>
            </a:endParaRPr>
          </a:p>
        </p:txBody>
      </p:sp>
      <p:pic>
        <p:nvPicPr>
          <p:cNvPr id="40962" name="Picture 2" descr="F:\RIFREDDO\immagini varie\grafico-censimenti-popolazione-rifreddo.png"/>
          <p:cNvPicPr>
            <a:picLocks noChangeAspect="1" noChangeArrowheads="1"/>
          </p:cNvPicPr>
          <p:nvPr/>
        </p:nvPicPr>
        <p:blipFill>
          <a:blip r:embed="rId2"/>
          <a:srcRect/>
          <a:stretch>
            <a:fillRect/>
          </a:stretch>
        </p:blipFill>
        <p:spPr bwMode="auto">
          <a:xfrm>
            <a:off x="285750" y="2786063"/>
            <a:ext cx="8601075" cy="3262312"/>
          </a:xfrm>
          <a:prstGeom prst="rect">
            <a:avLst/>
          </a:prstGeom>
          <a:noFill/>
          <a:ln w="9525">
            <a:noFill/>
            <a:miter lim="800000"/>
            <a:headEnd/>
            <a:tailEnd/>
          </a:ln>
        </p:spPr>
      </p:pic>
    </p:spTree>
  </p:cSld>
  <p:clrMapOvr>
    <a:masterClrMapping/>
  </p:clrMapOvr>
  <p:transition spd="med" advClick="0" advTm="4127">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1472" y="642918"/>
            <a:ext cx="7851648" cy="1828800"/>
          </a:xfrm>
        </p:spPr>
        <p:txBody>
          <a:bodyPr/>
          <a:lstStyle/>
          <a:p>
            <a:pPr algn="l" eaLnBrk="1" fontAlgn="auto" hangingPunct="1">
              <a:spcAft>
                <a:spcPts val="0"/>
              </a:spcAft>
              <a:defRPr/>
            </a:pPr>
            <a:r>
              <a:rPr lang="it-IT" sz="6000" dirty="0" smtClean="0">
                <a:solidFill>
                  <a:srgbClr val="8E1DEB"/>
                </a:solidFill>
                <a:latin typeface="Showcard Gothic" pitchFamily="82" charset="0"/>
              </a:rPr>
              <a:t>Quanti stranieri ci sono a rifreddo?</a:t>
            </a:r>
            <a:endParaRPr lang="it-IT" sz="6000" dirty="0">
              <a:solidFill>
                <a:srgbClr val="8E1DEB"/>
              </a:solidFill>
              <a:latin typeface="Showcard Gothic" pitchFamily="82" charset="0"/>
            </a:endParaRPr>
          </a:p>
        </p:txBody>
      </p:sp>
      <p:pic>
        <p:nvPicPr>
          <p:cNvPr id="5122" name="Picture 2"/>
          <p:cNvPicPr>
            <a:picLocks noChangeAspect="1" noChangeArrowheads="1"/>
          </p:cNvPicPr>
          <p:nvPr/>
        </p:nvPicPr>
        <p:blipFill>
          <a:blip r:embed="rId3"/>
          <a:srcRect/>
          <a:stretch>
            <a:fillRect/>
          </a:stretch>
        </p:blipFill>
        <p:spPr bwMode="auto">
          <a:xfrm>
            <a:off x="309563" y="2908300"/>
            <a:ext cx="8548687" cy="3663950"/>
          </a:xfrm>
          <a:prstGeom prst="rect">
            <a:avLst/>
          </a:prstGeom>
          <a:noFill/>
          <a:ln w="9525">
            <a:noFill/>
            <a:miter lim="800000"/>
            <a:headEnd/>
            <a:tailEnd/>
          </a:ln>
        </p:spPr>
      </p:pic>
      <p:sp>
        <p:nvSpPr>
          <p:cNvPr id="5" name="CasellaDiTesto 4"/>
          <p:cNvSpPr txBox="1">
            <a:spLocks noChangeArrowheads="1"/>
          </p:cNvSpPr>
          <p:nvPr/>
        </p:nvSpPr>
        <p:spPr bwMode="auto">
          <a:xfrm>
            <a:off x="1143000" y="6000750"/>
            <a:ext cx="5929313" cy="584200"/>
          </a:xfrm>
          <a:prstGeom prst="rect">
            <a:avLst/>
          </a:prstGeom>
          <a:noFill/>
          <a:ln w="9525">
            <a:noFill/>
            <a:miter lim="800000"/>
            <a:headEnd/>
            <a:tailEnd/>
          </a:ln>
        </p:spPr>
        <p:txBody>
          <a:bodyPr>
            <a:spAutoFit/>
          </a:bodyPr>
          <a:lstStyle/>
          <a:p>
            <a:r>
              <a:rPr lang="it-IT" sz="3200">
                <a:solidFill>
                  <a:srgbClr val="002060"/>
                </a:solidFill>
                <a:latin typeface="Showcard Gothic" pitchFamily="82" charset="0"/>
              </a:rPr>
              <a:t>L’8,3% della popolazione!</a:t>
            </a:r>
          </a:p>
        </p:txBody>
      </p:sp>
    </p:spTree>
    <p:custDataLst>
      <p:tags r:id="rId1"/>
    </p:custDataLst>
  </p:cSld>
  <p:clrMapOvr>
    <a:masterClrMapping/>
  </p:clrMapOvr>
  <p:transition spd="med" advClick="0" advTm="7397">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500" fill="hold"/>
                                        <p:tgtEl>
                                          <p:spTgt spid="5122"/>
                                        </p:tgtEl>
                                        <p:attrNameLst>
                                          <p:attrName>ppt_w</p:attrName>
                                        </p:attrNameLst>
                                      </p:cBhvr>
                                      <p:tavLst>
                                        <p:tav tm="0">
                                          <p:val>
                                            <p:fltVal val="0"/>
                                          </p:val>
                                        </p:tav>
                                        <p:tav tm="100000">
                                          <p:val>
                                            <p:strVal val="#ppt_w"/>
                                          </p:val>
                                        </p:tav>
                                      </p:tavLst>
                                    </p:anim>
                                    <p:anim calcmode="lin" valueType="num">
                                      <p:cBhvr>
                                        <p:cTn id="15" dur="500" fill="hold"/>
                                        <p:tgtEl>
                                          <p:spTgt spid="5122"/>
                                        </p:tgtEl>
                                        <p:attrNameLst>
                                          <p:attrName>ppt_h</p:attrName>
                                        </p:attrNameLst>
                                      </p:cBhvr>
                                      <p:tavLst>
                                        <p:tav tm="0">
                                          <p:val>
                                            <p:fltVal val="0"/>
                                          </p:val>
                                        </p:tav>
                                        <p:tav tm="100000">
                                          <p:val>
                                            <p:strVal val="#ppt_h"/>
                                          </p:val>
                                        </p:tav>
                                      </p:tavLst>
                                    </p:anim>
                                    <p:animEffect transition="in" filter="fade">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0034" y="0"/>
            <a:ext cx="7851648" cy="914408"/>
          </a:xfrm>
        </p:spPr>
        <p:txBody>
          <a:bodyPr>
            <a:normAutofit fontScale="90000"/>
          </a:bodyPr>
          <a:lstStyle/>
          <a:p>
            <a:pPr algn="l" eaLnBrk="1" fontAlgn="auto" hangingPunct="1">
              <a:spcAft>
                <a:spcPts val="0"/>
              </a:spcAft>
              <a:defRPr/>
            </a:pPr>
            <a:r>
              <a:rPr lang="it-IT" dirty="0" smtClean="0">
                <a:solidFill>
                  <a:srgbClr val="8E1DEB"/>
                </a:solidFill>
                <a:latin typeface="Showcard Gothic" pitchFamily="82" charset="0"/>
              </a:rPr>
              <a:t>Da dove provengono?</a:t>
            </a:r>
            <a:endParaRPr lang="it-IT" dirty="0">
              <a:solidFill>
                <a:srgbClr val="8E1DEB"/>
              </a:solidFill>
              <a:latin typeface="Showcard Gothic" pitchFamily="82" charset="0"/>
            </a:endParaRPr>
          </a:p>
        </p:txBody>
      </p:sp>
      <p:pic>
        <p:nvPicPr>
          <p:cNvPr id="6146" name="Picture 2" descr="F:\RIFREDDO\immagini varie\stranieri di Rifreddo\grafico-stranieri-per-continenti-2011-rifreddo.png"/>
          <p:cNvPicPr>
            <a:picLocks noChangeAspect="1" noChangeArrowheads="1"/>
          </p:cNvPicPr>
          <p:nvPr/>
        </p:nvPicPr>
        <p:blipFill>
          <a:blip r:embed="rId2"/>
          <a:srcRect/>
          <a:stretch>
            <a:fillRect/>
          </a:stretch>
        </p:blipFill>
        <p:spPr bwMode="auto">
          <a:xfrm>
            <a:off x="857250" y="1000125"/>
            <a:ext cx="7167563" cy="3071813"/>
          </a:xfrm>
          <a:prstGeom prst="rect">
            <a:avLst/>
          </a:prstGeom>
          <a:noFill/>
          <a:ln w="9525">
            <a:noFill/>
            <a:miter lim="800000"/>
            <a:headEnd/>
            <a:tailEnd/>
          </a:ln>
        </p:spPr>
      </p:pic>
      <p:pic>
        <p:nvPicPr>
          <p:cNvPr id="6147" name="Picture 3" descr="F:\RIFREDDO\immagini varie\stranieri di Rifreddo\grafico-cittadinanza-stranieri-2011-rifreddo.png"/>
          <p:cNvPicPr>
            <a:picLocks noChangeAspect="1" noChangeArrowheads="1"/>
          </p:cNvPicPr>
          <p:nvPr/>
        </p:nvPicPr>
        <p:blipFill>
          <a:blip r:embed="rId3"/>
          <a:srcRect l="22935" r="23853"/>
          <a:stretch>
            <a:fillRect/>
          </a:stretch>
        </p:blipFill>
        <p:spPr bwMode="auto">
          <a:xfrm>
            <a:off x="857250" y="3857625"/>
            <a:ext cx="7165975" cy="2786063"/>
          </a:xfrm>
          <a:prstGeom prst="rect">
            <a:avLst/>
          </a:prstGeom>
          <a:noFill/>
          <a:ln w="9525">
            <a:noFill/>
            <a:miter lim="800000"/>
            <a:headEnd/>
            <a:tailEnd/>
          </a:ln>
        </p:spPr>
      </p:pic>
    </p:spTree>
  </p:cSld>
  <p:clrMapOvr>
    <a:masterClrMapping/>
  </p:clrMapOvr>
  <p:transition spd="med" advClick="0" advTm="7609">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1000" fill="hold"/>
                                        <p:tgtEl>
                                          <p:spTgt spid="6146"/>
                                        </p:tgtEl>
                                        <p:attrNameLst>
                                          <p:attrName>ppt_w</p:attrName>
                                        </p:attrNameLst>
                                      </p:cBhvr>
                                      <p:tavLst>
                                        <p:tav tm="0">
                                          <p:val>
                                            <p:strVal val="#ppt_w*0.70"/>
                                          </p:val>
                                        </p:tav>
                                        <p:tav tm="100000">
                                          <p:val>
                                            <p:strVal val="#ppt_w"/>
                                          </p:val>
                                        </p:tav>
                                      </p:tavLst>
                                    </p:anim>
                                    <p:anim calcmode="lin" valueType="num">
                                      <p:cBhvr>
                                        <p:cTn id="13" dur="1000" fill="hold"/>
                                        <p:tgtEl>
                                          <p:spTgt spid="6146"/>
                                        </p:tgtEl>
                                        <p:attrNameLst>
                                          <p:attrName>ppt_h</p:attrName>
                                        </p:attrNameLst>
                                      </p:cBhvr>
                                      <p:tavLst>
                                        <p:tav tm="0">
                                          <p:val>
                                            <p:strVal val="#ppt_h"/>
                                          </p:val>
                                        </p:tav>
                                        <p:tav tm="100000">
                                          <p:val>
                                            <p:strVal val="#ppt_h"/>
                                          </p:val>
                                        </p:tav>
                                      </p:tavLst>
                                    </p:anim>
                                    <p:animEffect transition="in" filter="fade">
                                      <p:cBhvr>
                                        <p:cTn id="14" dur="1000"/>
                                        <p:tgtEl>
                                          <p:spTgt spid="6146"/>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6147"/>
                                        </p:tgtEl>
                                        <p:attrNameLst>
                                          <p:attrName>style.visibility</p:attrName>
                                        </p:attrNameLst>
                                      </p:cBhvr>
                                      <p:to>
                                        <p:strVal val="visible"/>
                                      </p:to>
                                    </p:set>
                                    <p:anim calcmode="lin" valueType="num">
                                      <p:cBhvr>
                                        <p:cTn id="18" dur="1000" fill="hold"/>
                                        <p:tgtEl>
                                          <p:spTgt spid="6147"/>
                                        </p:tgtEl>
                                        <p:attrNameLst>
                                          <p:attrName>ppt_w</p:attrName>
                                        </p:attrNameLst>
                                      </p:cBhvr>
                                      <p:tavLst>
                                        <p:tav tm="0">
                                          <p:val>
                                            <p:strVal val="#ppt_w*0.70"/>
                                          </p:val>
                                        </p:tav>
                                        <p:tav tm="100000">
                                          <p:val>
                                            <p:strVal val="#ppt_w"/>
                                          </p:val>
                                        </p:tav>
                                      </p:tavLst>
                                    </p:anim>
                                    <p:anim calcmode="lin" valueType="num">
                                      <p:cBhvr>
                                        <p:cTn id="19" dur="1000" fill="hold"/>
                                        <p:tgtEl>
                                          <p:spTgt spid="6147"/>
                                        </p:tgtEl>
                                        <p:attrNameLst>
                                          <p:attrName>ppt_h</p:attrName>
                                        </p:attrNameLst>
                                      </p:cBhvr>
                                      <p:tavLst>
                                        <p:tav tm="0">
                                          <p:val>
                                            <p:strVal val="#ppt_h"/>
                                          </p:val>
                                        </p:tav>
                                        <p:tav tm="100000">
                                          <p:val>
                                            <p:strVal val="#ppt_h"/>
                                          </p:val>
                                        </p:tav>
                                      </p:tavLst>
                                    </p:anim>
                                    <p:animEffect transition="in" filter="fade">
                                      <p:cBhvr>
                                        <p:cTn id="20"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14316" y="3000372"/>
            <a:ext cx="8429684" cy="1828800"/>
          </a:xfrm>
        </p:spPr>
        <p:txBody>
          <a:bodyPr>
            <a:noAutofit/>
          </a:bodyPr>
          <a:lstStyle/>
          <a:p>
            <a:pPr algn="l" eaLnBrk="1" fontAlgn="auto" hangingPunct="1">
              <a:spcAft>
                <a:spcPts val="0"/>
              </a:spcAft>
              <a:defRPr/>
            </a:pPr>
            <a:r>
              <a:rPr lang="it-IT" sz="6600" dirty="0" smtClean="0">
                <a:solidFill>
                  <a:srgbClr val="B81833"/>
                </a:solidFill>
                <a:latin typeface="Showcard Gothic" pitchFamily="82" charset="0"/>
              </a:rPr>
              <a:t>Quali sono le </a:t>
            </a:r>
            <a:r>
              <a:rPr lang="it-IT" sz="6600" dirty="0" err="1" smtClean="0">
                <a:solidFill>
                  <a:srgbClr val="B81833"/>
                </a:solidFill>
                <a:latin typeface="Showcard Gothic" pitchFamily="82" charset="0"/>
              </a:rPr>
              <a:t>attivita’</a:t>
            </a:r>
            <a:r>
              <a:rPr lang="it-IT" sz="6600" dirty="0" smtClean="0">
                <a:solidFill>
                  <a:srgbClr val="B81833"/>
                </a:solidFill>
                <a:latin typeface="Showcard Gothic" pitchFamily="82" charset="0"/>
              </a:rPr>
              <a:t> economiche di rifreddo?</a:t>
            </a:r>
            <a:endParaRPr lang="it-IT" sz="6600" dirty="0">
              <a:solidFill>
                <a:srgbClr val="B81833"/>
              </a:solidFill>
              <a:latin typeface="Showcard Gothic" pitchFamily="82" charset="0"/>
            </a:endParaRPr>
          </a:p>
        </p:txBody>
      </p:sp>
    </p:spTree>
  </p:cSld>
  <p:clrMapOvr>
    <a:masterClrMapping/>
  </p:clrMapOvr>
  <p:transition spd="med" advClick="0" advTm="2721">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285720" y="642918"/>
            <a:ext cx="5214942" cy="685792"/>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8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AGRICOLTURA…</a:t>
            </a:r>
            <a:endParaRPr lang="it-IT" sz="4800" b="1" dirty="0">
              <a:solidFill>
                <a:srgbClr val="B81833"/>
              </a:solidFill>
              <a:effectLst>
                <a:outerShdw blurRad="38100" dist="38100" dir="2700000" algn="tl">
                  <a:srgbClr val="000000">
                    <a:alpha val="43137"/>
                  </a:srgbClr>
                </a:outerShdw>
              </a:effectLst>
              <a:latin typeface="Showcard Gothic" pitchFamily="82" charset="0"/>
              <a:ea typeface="+mj-ea"/>
              <a:cs typeface="+mj-cs"/>
            </a:endParaRPr>
          </a:p>
        </p:txBody>
      </p:sp>
      <p:sp>
        <p:nvSpPr>
          <p:cNvPr id="5" name="CasellaDiTesto 4"/>
          <p:cNvSpPr txBox="1"/>
          <p:nvPr/>
        </p:nvSpPr>
        <p:spPr>
          <a:xfrm>
            <a:off x="285750" y="1785938"/>
            <a:ext cx="5000625" cy="1754187"/>
          </a:xfrm>
          <a:prstGeom prst="rect">
            <a:avLst/>
          </a:prstGeom>
          <a:noFill/>
        </p:spPr>
        <p:txBody>
          <a:bodyPr>
            <a:spAutoFit/>
          </a:bodyPr>
          <a:lstStyle/>
          <a:p>
            <a:pPr fontAlgn="auto">
              <a:spcBef>
                <a:spcPts val="0"/>
              </a:spcBef>
              <a:spcAft>
                <a:spcPts val="0"/>
              </a:spcAft>
              <a:defRPr/>
            </a:pPr>
            <a:r>
              <a:rPr lang="it-IT" b="1" dirty="0">
                <a:solidFill>
                  <a:schemeClr val="accent3">
                    <a:lumMod val="10000"/>
                  </a:schemeClr>
                </a:solidFill>
                <a:effectLst>
                  <a:outerShdw blurRad="38100" dist="38100" dir="2700000" algn="tl">
                    <a:srgbClr val="000000">
                      <a:alpha val="43137"/>
                    </a:srgbClr>
                  </a:outerShdw>
                </a:effectLst>
                <a:latin typeface="Tempus Sans ITC" pitchFamily="82" charset="0"/>
              </a:rPr>
              <a:t>Per quanto riguarda l’agricoltura, Rifreddo presenta una piccola frammentazione dei coltivi a seminativo, a prato stabile, a frutteti e colture di piccoli frutti. Sui versanti interni sono presenti castagneti, fustaie da legna con castagne, faggi e rovere.</a:t>
            </a:r>
          </a:p>
        </p:txBody>
      </p:sp>
      <p:sp>
        <p:nvSpPr>
          <p:cNvPr id="6" name="CasellaDiTesto 5"/>
          <p:cNvSpPr txBox="1"/>
          <p:nvPr/>
        </p:nvSpPr>
        <p:spPr>
          <a:xfrm>
            <a:off x="285750" y="5286375"/>
            <a:ext cx="4500563" cy="646113"/>
          </a:xfrm>
          <a:prstGeom prst="rect">
            <a:avLst/>
          </a:prstGeom>
          <a:noFill/>
        </p:spPr>
        <p:txBody>
          <a:bodyPr>
            <a:spAutoFit/>
          </a:bodyPr>
          <a:lstStyle/>
          <a:p>
            <a:pPr fontAlgn="auto">
              <a:spcBef>
                <a:spcPts val="0"/>
              </a:spcBef>
              <a:spcAft>
                <a:spcPts val="0"/>
              </a:spcAft>
              <a:defRPr/>
            </a:pPr>
            <a:r>
              <a:rPr lang="it-IT" b="1" dirty="0">
                <a:solidFill>
                  <a:schemeClr val="accent3">
                    <a:lumMod val="10000"/>
                  </a:schemeClr>
                </a:solidFill>
                <a:effectLst>
                  <a:outerShdw blurRad="38100" dist="38100" dir="2700000" algn="tl">
                    <a:srgbClr val="000000">
                      <a:alpha val="43137"/>
                    </a:srgbClr>
                  </a:outerShdw>
                </a:effectLst>
                <a:latin typeface="Tempus Sans ITC" pitchFamily="82" charset="0"/>
              </a:rPr>
              <a:t>Vengono allevati prevalentemente bovini, suini e piccoli animali da cortile.</a:t>
            </a:r>
          </a:p>
        </p:txBody>
      </p:sp>
      <p:sp>
        <p:nvSpPr>
          <p:cNvPr id="9" name="Titolo 1"/>
          <p:cNvSpPr txBox="1">
            <a:spLocks/>
          </p:cNvSpPr>
          <p:nvPr/>
        </p:nvSpPr>
        <p:spPr>
          <a:xfrm>
            <a:off x="285720" y="4357694"/>
            <a:ext cx="4929222" cy="614354"/>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800" b="1" dirty="0">
                <a:solidFill>
                  <a:srgbClr val="B81833"/>
                </a:solidFill>
                <a:effectLst>
                  <a:outerShdw blurRad="38100" dist="38100" dir="2700000" algn="tl">
                    <a:srgbClr val="000000">
                      <a:alpha val="43137"/>
                    </a:srgbClr>
                  </a:outerShdw>
                </a:effectLst>
                <a:latin typeface="Showcard Gothic" pitchFamily="82" charset="0"/>
                <a:ea typeface="+mj-ea"/>
                <a:cs typeface="+mj-cs"/>
              </a:rPr>
              <a:t>ALLEVAMENTO...</a:t>
            </a:r>
          </a:p>
        </p:txBody>
      </p:sp>
      <p:pic>
        <p:nvPicPr>
          <p:cNvPr id="45061" name="Picture 2" descr="C:\Users\Simona\Desktop\107.JPG"/>
          <p:cNvPicPr>
            <a:picLocks noChangeAspect="1" noChangeArrowheads="1"/>
          </p:cNvPicPr>
          <p:nvPr/>
        </p:nvPicPr>
        <p:blipFill>
          <a:blip r:embed="rId3"/>
          <a:srcRect/>
          <a:stretch>
            <a:fillRect/>
          </a:stretch>
        </p:blipFill>
        <p:spPr bwMode="auto">
          <a:xfrm>
            <a:off x="5214938" y="3786188"/>
            <a:ext cx="3571875" cy="2382837"/>
          </a:xfrm>
          <a:prstGeom prst="rect">
            <a:avLst/>
          </a:prstGeom>
          <a:noFill/>
          <a:ln w="9525">
            <a:noFill/>
            <a:miter lim="800000"/>
            <a:headEnd/>
            <a:tailEnd/>
          </a:ln>
        </p:spPr>
      </p:pic>
      <p:pic>
        <p:nvPicPr>
          <p:cNvPr id="45062" name="Picture 7" descr="C:\Users\Simona\Desktop\Rifreddo_immagini da GEarth\campo_mais_trattore.jpg"/>
          <p:cNvPicPr>
            <a:picLocks noChangeAspect="1" noChangeArrowheads="1"/>
          </p:cNvPicPr>
          <p:nvPr/>
        </p:nvPicPr>
        <p:blipFill>
          <a:blip r:embed="rId4"/>
          <a:srcRect/>
          <a:stretch>
            <a:fillRect/>
          </a:stretch>
        </p:blipFill>
        <p:spPr bwMode="auto">
          <a:xfrm>
            <a:off x="5357813" y="928688"/>
            <a:ext cx="3500437" cy="2328862"/>
          </a:xfrm>
          <a:prstGeom prst="rect">
            <a:avLst/>
          </a:prstGeom>
          <a:noFill/>
          <a:ln w="9525">
            <a:noFill/>
            <a:miter lim="800000"/>
            <a:headEnd/>
            <a:tailEnd/>
          </a:ln>
        </p:spPr>
      </p:pic>
    </p:spTree>
    <p:custDataLst>
      <p:tags r:id="rId1"/>
    </p:custDataLst>
  </p:cSld>
  <p:clrMapOvr>
    <a:masterClrMapping/>
  </p:clrMapOvr>
  <p:transition spd="med" advClick="0" advTm="14771">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mona\Desktop\web-marketing2.jpg"/>
          <p:cNvPicPr>
            <a:picLocks noChangeAspect="1" noChangeArrowheads="1"/>
          </p:cNvPicPr>
          <p:nvPr/>
        </p:nvPicPr>
        <p:blipFill>
          <a:blip r:embed="rId3"/>
          <a:srcRect/>
          <a:stretch>
            <a:fillRect/>
          </a:stretch>
        </p:blipFill>
        <p:spPr bwMode="auto">
          <a:xfrm>
            <a:off x="3571875" y="2816225"/>
            <a:ext cx="5389563" cy="4041775"/>
          </a:xfrm>
          <a:prstGeom prst="rect">
            <a:avLst/>
          </a:prstGeom>
          <a:noFill/>
          <a:ln w="9525">
            <a:noFill/>
            <a:miter lim="800000"/>
            <a:headEnd/>
            <a:tailEnd/>
          </a:ln>
        </p:spPr>
      </p:pic>
      <p:sp>
        <p:nvSpPr>
          <p:cNvPr id="3" name="CasellaDiTesto 2"/>
          <p:cNvSpPr txBox="1">
            <a:spLocks noChangeArrowheads="1"/>
          </p:cNvSpPr>
          <p:nvPr/>
        </p:nvSpPr>
        <p:spPr bwMode="auto">
          <a:xfrm rot="1163716">
            <a:off x="141288" y="4595813"/>
            <a:ext cx="6715125" cy="708025"/>
          </a:xfrm>
          <a:prstGeom prst="rect">
            <a:avLst/>
          </a:prstGeom>
          <a:noFill/>
          <a:ln w="9525">
            <a:noFill/>
            <a:miter lim="800000"/>
            <a:headEnd/>
            <a:tailEnd/>
          </a:ln>
        </p:spPr>
        <p:txBody>
          <a:bodyPr>
            <a:spAutoFit/>
          </a:bodyPr>
          <a:lstStyle/>
          <a:p>
            <a:r>
              <a:rPr lang="it-IT" sz="4000">
                <a:solidFill>
                  <a:srgbClr val="0066FF"/>
                </a:solidFill>
                <a:latin typeface="Showcard Gothic" pitchFamily="82" charset="0"/>
              </a:rPr>
              <a:t>ATTRAVERSO IL WEB!!!</a:t>
            </a:r>
          </a:p>
        </p:txBody>
      </p:sp>
      <p:sp>
        <p:nvSpPr>
          <p:cNvPr id="2" name="Titolo 1"/>
          <p:cNvSpPr>
            <a:spLocks noGrp="1"/>
          </p:cNvSpPr>
          <p:nvPr>
            <p:ph type="ctrTitle"/>
          </p:nvPr>
        </p:nvSpPr>
        <p:spPr>
          <a:xfrm>
            <a:off x="500034" y="928670"/>
            <a:ext cx="7851648" cy="1828800"/>
          </a:xfrm>
        </p:spPr>
        <p:txBody>
          <a:bodyPr>
            <a:noAutofit/>
          </a:bodyPr>
          <a:lstStyle/>
          <a:p>
            <a:pPr algn="l" eaLnBrk="1" fontAlgn="auto" hangingPunct="1">
              <a:spcAft>
                <a:spcPts val="0"/>
              </a:spcAft>
              <a:defRPr/>
            </a:pPr>
            <a:r>
              <a:rPr lang="it-IT" sz="8000" dirty="0" smtClean="0">
                <a:solidFill>
                  <a:srgbClr val="A768CE"/>
                </a:solidFill>
                <a:latin typeface="Showcard Gothic" pitchFamily="82" charset="0"/>
              </a:rPr>
              <a:t>Alla scoperta di </a:t>
            </a:r>
            <a:r>
              <a:rPr lang="it-IT" sz="8000" dirty="0" err="1" smtClean="0">
                <a:solidFill>
                  <a:srgbClr val="A768CE"/>
                </a:solidFill>
                <a:latin typeface="Showcard Gothic" pitchFamily="82" charset="0"/>
              </a:rPr>
              <a:t>RIFREDDO…</a:t>
            </a:r>
            <a:endParaRPr lang="it-IT" sz="8000" dirty="0">
              <a:solidFill>
                <a:srgbClr val="A768CE"/>
              </a:solidFill>
              <a:latin typeface="Showcard Gothic" pitchFamily="82" charset="0"/>
            </a:endParaRPr>
          </a:p>
        </p:txBody>
      </p:sp>
    </p:spTree>
    <p:custDataLst>
      <p:tags r:id="rId1"/>
    </p:custDataLst>
  </p:cSld>
  <p:clrMapOvr>
    <a:masterClrMapping/>
  </p:clrMapOvr>
  <p:transition spd="med" advClick="0" advTm="8263">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strVal val="#ppt_w*0.70"/>
                                          </p:val>
                                        </p:tav>
                                        <p:tav tm="100000">
                                          <p:val>
                                            <p:strVal val="#ppt_w"/>
                                          </p:val>
                                        </p:tav>
                                      </p:tavLst>
                                    </p:anim>
                                    <p:anim calcmode="lin" valueType="num">
                                      <p:cBhvr>
                                        <p:cTn id="20" dur="1000" fill="hold"/>
                                        <p:tgtEl>
                                          <p:spTgt spid="1026"/>
                                        </p:tgtEl>
                                        <p:attrNameLst>
                                          <p:attrName>ppt_h</p:attrName>
                                        </p:attrNameLst>
                                      </p:cBhvr>
                                      <p:tavLst>
                                        <p:tav tm="0">
                                          <p:val>
                                            <p:strVal val="#ppt_h"/>
                                          </p:val>
                                        </p:tav>
                                        <p:tav tm="100000">
                                          <p:val>
                                            <p:strVal val="#ppt_h"/>
                                          </p:val>
                                        </p:tav>
                                      </p:tavLst>
                                    </p:anim>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428596" y="214290"/>
            <a:ext cx="4714908" cy="757230"/>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8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ARTIGIANATO…</a:t>
            </a:r>
            <a:endParaRPr lang="it-IT" sz="4800" b="1" dirty="0">
              <a:solidFill>
                <a:srgbClr val="B81833"/>
              </a:solidFill>
              <a:effectLst>
                <a:outerShdw blurRad="38100" dist="38100" dir="2700000" algn="tl">
                  <a:srgbClr val="000000">
                    <a:alpha val="43137"/>
                  </a:srgbClr>
                </a:outerShdw>
              </a:effectLst>
              <a:latin typeface="Showcard Gothic" pitchFamily="82" charset="0"/>
              <a:ea typeface="+mj-ea"/>
              <a:cs typeface="+mj-cs"/>
            </a:endParaRPr>
          </a:p>
        </p:txBody>
      </p:sp>
      <p:sp>
        <p:nvSpPr>
          <p:cNvPr id="6" name="CasellaDiTesto 5"/>
          <p:cNvSpPr txBox="1"/>
          <p:nvPr/>
        </p:nvSpPr>
        <p:spPr>
          <a:xfrm>
            <a:off x="500063" y="1071563"/>
            <a:ext cx="4500562" cy="646112"/>
          </a:xfrm>
          <a:prstGeom prst="rect">
            <a:avLst/>
          </a:prstGeom>
          <a:noFill/>
        </p:spPr>
        <p:txBody>
          <a:bodyPr>
            <a:spAutoFit/>
          </a:bodyPr>
          <a:lstStyle/>
          <a:p>
            <a:pPr fontAlgn="auto">
              <a:spcBef>
                <a:spcPts val="0"/>
              </a:spcBef>
              <a:spcAft>
                <a:spcPts val="0"/>
              </a:spcAft>
              <a:defRPr/>
            </a:pPr>
            <a:r>
              <a:rPr lang="it-IT" b="1" dirty="0">
                <a:solidFill>
                  <a:schemeClr val="accent3">
                    <a:lumMod val="10000"/>
                  </a:schemeClr>
                </a:solidFill>
                <a:effectLst>
                  <a:outerShdw blurRad="38100" dist="38100" dir="2700000" algn="tl">
                    <a:srgbClr val="000000">
                      <a:alpha val="43137"/>
                    </a:srgbClr>
                  </a:outerShdw>
                </a:effectLst>
                <a:latin typeface="Tempus Sans ITC" pitchFamily="82" charset="0"/>
              </a:rPr>
              <a:t>Attività artigianali legate alla lavorazione del legno e alla produzione di formaggi.</a:t>
            </a:r>
          </a:p>
        </p:txBody>
      </p:sp>
      <p:pic>
        <p:nvPicPr>
          <p:cNvPr id="7" name="Picture 8" descr="C:\Users\Simona\Desktop\Rifreddo_immagini da GEarth\39-cacioteca.jpg"/>
          <p:cNvPicPr>
            <a:picLocks noChangeAspect="1" noChangeArrowheads="1"/>
          </p:cNvPicPr>
          <p:nvPr/>
        </p:nvPicPr>
        <p:blipFill>
          <a:blip r:embed="rId3"/>
          <a:srcRect/>
          <a:stretch>
            <a:fillRect/>
          </a:stretch>
        </p:blipFill>
        <p:spPr bwMode="auto">
          <a:xfrm>
            <a:off x="4929188" y="214313"/>
            <a:ext cx="3400425" cy="2554287"/>
          </a:xfrm>
          <a:prstGeom prst="rect">
            <a:avLst/>
          </a:prstGeom>
          <a:noFill/>
          <a:ln w="9525">
            <a:noFill/>
            <a:miter lim="800000"/>
            <a:headEnd/>
            <a:tailEnd/>
          </a:ln>
        </p:spPr>
      </p:pic>
      <p:pic>
        <p:nvPicPr>
          <p:cNvPr id="8" name="Picture 4" descr="C:\Users\Simona\Desktop\Rifreddo_immagini da GEarth\img.jpg"/>
          <p:cNvPicPr>
            <a:picLocks noChangeAspect="1" noChangeArrowheads="1"/>
          </p:cNvPicPr>
          <p:nvPr/>
        </p:nvPicPr>
        <p:blipFill>
          <a:blip r:embed="rId4"/>
          <a:srcRect/>
          <a:stretch>
            <a:fillRect/>
          </a:stretch>
        </p:blipFill>
        <p:spPr bwMode="auto">
          <a:xfrm>
            <a:off x="1071563" y="1714500"/>
            <a:ext cx="2700337" cy="1500188"/>
          </a:xfrm>
          <a:prstGeom prst="rect">
            <a:avLst/>
          </a:prstGeom>
          <a:noFill/>
          <a:ln w="9525">
            <a:noFill/>
            <a:miter lim="800000"/>
            <a:headEnd/>
            <a:tailEnd/>
          </a:ln>
        </p:spPr>
      </p:pic>
      <p:sp>
        <p:nvSpPr>
          <p:cNvPr id="10" name="Rettangolo 9"/>
          <p:cNvSpPr/>
          <p:nvPr/>
        </p:nvSpPr>
        <p:spPr>
          <a:xfrm>
            <a:off x="0" y="4643438"/>
            <a:ext cx="5715000" cy="646331"/>
          </a:xfrm>
          <a:prstGeom prst="rect">
            <a:avLst/>
          </a:prstGeom>
        </p:spPr>
        <p:txBody>
          <a:bodyPr>
            <a:spAutoFit/>
          </a:bodyPr>
          <a:lstStyle/>
          <a:p>
            <a:pPr fontAlgn="auto">
              <a:spcBef>
                <a:spcPts val="0"/>
              </a:spcBef>
              <a:spcAft>
                <a:spcPts val="0"/>
              </a:spcAft>
              <a:defRPr/>
            </a:pPr>
            <a:r>
              <a:rPr lang="it-IT" b="1" dirty="0" smtClean="0">
                <a:solidFill>
                  <a:schemeClr val="accent3">
                    <a:lumMod val="10000"/>
                  </a:schemeClr>
                </a:solidFill>
                <a:effectLst>
                  <a:outerShdw blurRad="38100" dist="38100" dir="2700000" algn="tl">
                    <a:srgbClr val="000000">
                      <a:alpha val="43137"/>
                    </a:srgbClr>
                  </a:outerShdw>
                </a:effectLst>
                <a:latin typeface="Tempus Sans ITC" pitchFamily="82" charset="0"/>
              </a:rPr>
              <a:t>Sono quasi conclusi i lavori di realizzazione della nuova area artigianale</a:t>
            </a:r>
            <a:endParaRPr lang="it-IT" b="1" dirty="0">
              <a:solidFill>
                <a:schemeClr val="accent3">
                  <a:lumMod val="10000"/>
                </a:schemeClr>
              </a:solidFill>
              <a:effectLst>
                <a:outerShdw blurRad="38100" dist="38100" dir="2700000" algn="tl">
                  <a:srgbClr val="000000">
                    <a:alpha val="43137"/>
                  </a:srgbClr>
                </a:outerShdw>
              </a:effectLst>
              <a:latin typeface="Tempus Sans ITC" pitchFamily="82" charset="0"/>
            </a:endParaRPr>
          </a:p>
        </p:txBody>
      </p:sp>
      <p:sp>
        <p:nvSpPr>
          <p:cNvPr id="11" name="Titolo 1"/>
          <p:cNvSpPr txBox="1">
            <a:spLocks/>
          </p:cNvSpPr>
          <p:nvPr/>
        </p:nvSpPr>
        <p:spPr>
          <a:xfrm>
            <a:off x="571472" y="3500438"/>
            <a:ext cx="6643734" cy="757230"/>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800" b="1" dirty="0" smtClean="0">
                <a:solidFill>
                  <a:srgbClr val="B81833"/>
                </a:solidFill>
                <a:effectLst>
                  <a:outerShdw blurRad="38100" dist="38100" dir="2700000" algn="tl">
                    <a:srgbClr val="000000">
                      <a:alpha val="43137"/>
                    </a:srgbClr>
                  </a:outerShdw>
                </a:effectLst>
                <a:latin typeface="Showcard Gothic" pitchFamily="82" charset="0"/>
                <a:ea typeface="+mj-ea"/>
                <a:cs typeface="+mj-cs"/>
              </a:rPr>
              <a:t>area artigianale</a:t>
            </a:r>
            <a:r>
              <a:rPr lang="it-IT" sz="4800" b="1" dirty="0">
                <a:solidFill>
                  <a:srgbClr val="B81833"/>
                </a:solidFill>
                <a:effectLst>
                  <a:outerShdw blurRad="38100" dist="38100" dir="2700000" algn="tl">
                    <a:srgbClr val="000000">
                      <a:alpha val="43137"/>
                    </a:srgbClr>
                  </a:outerShdw>
                </a:effectLst>
                <a:latin typeface="Showcard Gothic" pitchFamily="82" charset="0"/>
                <a:ea typeface="+mj-ea"/>
                <a:cs typeface="+mj-cs"/>
              </a:rPr>
              <a:t>…</a:t>
            </a:r>
          </a:p>
        </p:txBody>
      </p:sp>
      <p:pic>
        <p:nvPicPr>
          <p:cNvPr id="9" name="Picture 2" descr="C:\Users\Simona\Desktop\Rifreddo_immagini da GEarth\foto rifreddo\area artigianale.jpg"/>
          <p:cNvPicPr>
            <a:picLocks noChangeAspect="1" noChangeArrowheads="1"/>
          </p:cNvPicPr>
          <p:nvPr/>
        </p:nvPicPr>
        <p:blipFill>
          <a:blip r:embed="rId5"/>
          <a:srcRect/>
          <a:stretch>
            <a:fillRect/>
          </a:stretch>
        </p:blipFill>
        <p:spPr bwMode="auto">
          <a:xfrm>
            <a:off x="5715000" y="4280877"/>
            <a:ext cx="3355180" cy="2516113"/>
          </a:xfrm>
          <a:prstGeom prst="rect">
            <a:avLst/>
          </a:prstGeom>
          <a:noFill/>
          <a:ln w="9525">
            <a:noFill/>
            <a:miter lim="800000"/>
            <a:headEnd/>
            <a:tailEnd/>
          </a:ln>
        </p:spPr>
      </p:pic>
    </p:spTree>
    <p:custDataLst>
      <p:tags r:id="rId1"/>
    </p:custDataLst>
  </p:cSld>
  <p:clrMapOvr>
    <a:masterClrMapping/>
  </p:clrMapOvr>
  <p:transition spd="med" advClick="0" advTm="12284">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285720" y="1428736"/>
            <a:ext cx="8429684" cy="900106"/>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800" b="1" dirty="0">
                <a:solidFill>
                  <a:srgbClr val="B81833"/>
                </a:solidFill>
                <a:effectLst>
                  <a:outerShdw blurRad="38100" dist="38100" dir="2700000" algn="tl">
                    <a:srgbClr val="000000">
                      <a:alpha val="43137"/>
                    </a:srgbClr>
                  </a:outerShdw>
                </a:effectLst>
                <a:latin typeface="Showcard Gothic" pitchFamily="82" charset="0"/>
                <a:ea typeface="+mj-ea"/>
                <a:cs typeface="+mj-cs"/>
              </a:rPr>
              <a:t>Rifreddo e’ un paese che offre molti servizi alla </a:t>
            </a:r>
            <a:r>
              <a:rPr lang="it-IT" sz="48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popolazione…</a:t>
            </a:r>
            <a:endParaRPr lang="it-IT" sz="4800" b="1" dirty="0">
              <a:solidFill>
                <a:srgbClr val="B81833"/>
              </a:solidFill>
              <a:effectLst>
                <a:outerShdw blurRad="38100" dist="38100" dir="2700000" algn="tl">
                  <a:srgbClr val="000000">
                    <a:alpha val="43137"/>
                  </a:srgbClr>
                </a:outerShdw>
              </a:effectLst>
              <a:latin typeface="Showcard Gothic" pitchFamily="82" charset="0"/>
              <a:ea typeface="+mj-ea"/>
              <a:cs typeface="+mj-cs"/>
            </a:endParaRPr>
          </a:p>
        </p:txBody>
      </p:sp>
      <p:sp>
        <p:nvSpPr>
          <p:cNvPr id="5" name="Titolo 1"/>
          <p:cNvSpPr txBox="1">
            <a:spLocks/>
          </p:cNvSpPr>
          <p:nvPr/>
        </p:nvSpPr>
        <p:spPr>
          <a:xfrm>
            <a:off x="285720" y="2928934"/>
            <a:ext cx="3643338" cy="1400172"/>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buFont typeface="Wingdings" pitchFamily="2" charset="2"/>
              <a:buChar char="§"/>
              <a:defRPr/>
            </a:pPr>
            <a:r>
              <a:rPr lang="it-IT" sz="2800" b="1" dirty="0">
                <a:solidFill>
                  <a:srgbClr val="5D5DD9"/>
                </a:solidFill>
                <a:effectLst>
                  <a:outerShdw blurRad="38100" dist="38100" dir="2700000" algn="tl">
                    <a:srgbClr val="000000">
                      <a:alpha val="43137"/>
                    </a:srgbClr>
                  </a:outerShdw>
                </a:effectLst>
                <a:latin typeface="Showcard Gothic" pitchFamily="82" charset="0"/>
                <a:ea typeface="+mj-ea"/>
                <a:cs typeface="+mj-cs"/>
              </a:rPr>
              <a:t>RIQUALIFICAZIONE PAESAGGISTICA E URBANISTICA</a:t>
            </a:r>
          </a:p>
        </p:txBody>
      </p:sp>
      <p:pic>
        <p:nvPicPr>
          <p:cNvPr id="7170" name="Picture 2" descr="C:\Users\Simona\Desktop\Rifreddo_immagini da GEarth\foto rifreddo\sistemazione pista ciclabile (2).jpg"/>
          <p:cNvPicPr>
            <a:picLocks noChangeAspect="1" noChangeArrowheads="1"/>
          </p:cNvPicPr>
          <p:nvPr/>
        </p:nvPicPr>
        <p:blipFill>
          <a:blip r:embed="rId4"/>
          <a:srcRect/>
          <a:stretch>
            <a:fillRect/>
          </a:stretch>
        </p:blipFill>
        <p:spPr bwMode="auto">
          <a:xfrm>
            <a:off x="4071938" y="2714625"/>
            <a:ext cx="4572000" cy="3429000"/>
          </a:xfrm>
          <a:prstGeom prst="rect">
            <a:avLst/>
          </a:prstGeom>
          <a:noFill/>
          <a:ln w="9525">
            <a:noFill/>
            <a:miter lim="800000"/>
            <a:headEnd/>
            <a:tailEnd/>
          </a:ln>
        </p:spPr>
      </p:pic>
      <p:pic>
        <p:nvPicPr>
          <p:cNvPr id="2" name="LUIS E LA BELA LASARDERA    131018_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advClick="0" advTm="4647">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1000" fill="hold"/>
                                        <p:tgtEl>
                                          <p:spTgt spid="7170"/>
                                        </p:tgtEl>
                                        <p:attrNameLst>
                                          <p:attrName>ppt_w</p:attrName>
                                        </p:attrNameLst>
                                      </p:cBhvr>
                                      <p:tavLst>
                                        <p:tav tm="0">
                                          <p:val>
                                            <p:strVal val="#ppt_w*0.70"/>
                                          </p:val>
                                        </p:tav>
                                        <p:tav tm="100000">
                                          <p:val>
                                            <p:strVal val="#ppt_w"/>
                                          </p:val>
                                        </p:tav>
                                      </p:tavLst>
                                    </p:anim>
                                    <p:anim calcmode="lin" valueType="num">
                                      <p:cBhvr>
                                        <p:cTn id="14" dur="1000" fill="hold"/>
                                        <p:tgtEl>
                                          <p:spTgt spid="7170"/>
                                        </p:tgtEl>
                                        <p:attrNameLst>
                                          <p:attrName>ppt_h</p:attrName>
                                        </p:attrNameLst>
                                      </p:cBhvr>
                                      <p:tavLst>
                                        <p:tav tm="0">
                                          <p:val>
                                            <p:strVal val="#ppt_h"/>
                                          </p:val>
                                        </p:tav>
                                        <p:tav tm="100000">
                                          <p:val>
                                            <p:strVal val="#ppt_h"/>
                                          </p:val>
                                        </p:tav>
                                      </p:tavLst>
                                    </p:anim>
                                    <p:animEffect transition="in" filter="fade">
                                      <p:cBhvr>
                                        <p:cTn id="15" dur="1000"/>
                                        <p:tgtEl>
                                          <p:spTgt spid="7170"/>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3000"/>
                            </p:stCondLst>
                            <p:childTnLst>
                              <p:par>
                                <p:cTn id="23" presetID="1" presetClass="mediacall" presetSubtype="0" fill="hold" nodeType="afterEffect">
                                  <p:stCondLst>
                                    <p:cond delay="0"/>
                                  </p:stCondLst>
                                  <p:childTnLst>
                                    <p:cmd type="call" cmd="playFrom(0.0)">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Users\Simona\Desktop\Rifreddo_immagini da GEarth\foto rifreddo\punto di ascolto catrabinieri.jpg"/>
          <p:cNvPicPr>
            <a:picLocks noChangeAspect="1" noChangeArrowheads="1"/>
          </p:cNvPicPr>
          <p:nvPr/>
        </p:nvPicPr>
        <p:blipFill>
          <a:blip r:embed="rId2"/>
          <a:srcRect/>
          <a:stretch>
            <a:fillRect/>
          </a:stretch>
        </p:blipFill>
        <p:spPr bwMode="auto">
          <a:xfrm>
            <a:off x="928688" y="2214563"/>
            <a:ext cx="5905500" cy="4429125"/>
          </a:xfrm>
          <a:prstGeom prst="rect">
            <a:avLst/>
          </a:prstGeom>
          <a:noFill/>
          <a:ln w="9525">
            <a:noFill/>
            <a:miter lim="800000"/>
            <a:headEnd/>
            <a:tailEnd/>
          </a:ln>
        </p:spPr>
      </p:pic>
      <p:sp>
        <p:nvSpPr>
          <p:cNvPr id="5" name="Titolo 1"/>
          <p:cNvSpPr txBox="1">
            <a:spLocks/>
          </p:cNvSpPr>
          <p:nvPr/>
        </p:nvSpPr>
        <p:spPr>
          <a:xfrm>
            <a:off x="500034" y="357166"/>
            <a:ext cx="7715304" cy="1685924"/>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buFont typeface="Wingdings" pitchFamily="2" charset="2"/>
              <a:buChar char="§"/>
              <a:defRPr/>
            </a:pPr>
            <a:r>
              <a:rPr lang="it-IT" sz="2800" b="1" dirty="0">
                <a:solidFill>
                  <a:srgbClr val="6A4CC0"/>
                </a:solidFill>
                <a:effectLst>
                  <a:outerShdw blurRad="38100" dist="38100" dir="2700000" algn="tl">
                    <a:srgbClr val="000000">
                      <a:alpha val="43137"/>
                    </a:srgbClr>
                  </a:outerShdw>
                </a:effectLst>
                <a:latin typeface="Showcard Gothic" pitchFamily="82" charset="0"/>
                <a:ea typeface="+mj-ea"/>
                <a:cs typeface="+mj-cs"/>
              </a:rPr>
              <a:t>OGNI MARTEDI’, DALLE 10 ALLE 11, I CARABINIERI SI RENDONO DISPONIBILI AI CITTADINI PRESSO IL LORO PUNTO </a:t>
            </a:r>
            <a:r>
              <a:rPr lang="it-IT" sz="2800" b="1" dirty="0" err="1">
                <a:solidFill>
                  <a:srgbClr val="6A4CC0"/>
                </a:solidFill>
                <a:effectLst>
                  <a:outerShdw blurRad="38100" dist="38100" dir="2700000" algn="tl">
                    <a:srgbClr val="000000">
                      <a:alpha val="43137"/>
                    </a:srgbClr>
                  </a:outerShdw>
                </a:effectLst>
                <a:latin typeface="Showcard Gothic" pitchFamily="82" charset="0"/>
                <a:ea typeface="+mj-ea"/>
                <a:cs typeface="+mj-cs"/>
              </a:rPr>
              <a:t>DI</a:t>
            </a:r>
            <a:r>
              <a:rPr lang="it-IT" sz="2800" b="1" dirty="0">
                <a:solidFill>
                  <a:srgbClr val="6A4CC0"/>
                </a:solidFill>
                <a:effectLst>
                  <a:outerShdw blurRad="38100" dist="38100" dir="2700000" algn="tl">
                    <a:srgbClr val="000000">
                      <a:alpha val="43137"/>
                    </a:srgbClr>
                  </a:outerShdw>
                </a:effectLst>
                <a:latin typeface="Showcard Gothic" pitchFamily="82" charset="0"/>
                <a:ea typeface="+mj-ea"/>
                <a:cs typeface="+mj-cs"/>
              </a:rPr>
              <a:t> ASCOLTO</a:t>
            </a:r>
          </a:p>
        </p:txBody>
      </p:sp>
    </p:spTree>
  </p:cSld>
  <p:clrMapOvr>
    <a:masterClrMapping/>
  </p:clrMapOvr>
  <p:transition spd="med" advClick="0" advTm="5280">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imona\Desktop\sms chiusura scuole.gif"/>
          <p:cNvPicPr>
            <a:picLocks noChangeAspect="1" noChangeArrowheads="1"/>
          </p:cNvPicPr>
          <p:nvPr/>
        </p:nvPicPr>
        <p:blipFill>
          <a:blip r:embed="rId3"/>
          <a:srcRect/>
          <a:stretch>
            <a:fillRect/>
          </a:stretch>
        </p:blipFill>
        <p:spPr bwMode="auto">
          <a:xfrm>
            <a:off x="4929188" y="357188"/>
            <a:ext cx="3929062" cy="3929062"/>
          </a:xfrm>
          <a:prstGeom prst="rect">
            <a:avLst/>
          </a:prstGeom>
          <a:noFill/>
          <a:ln w="9525">
            <a:noFill/>
            <a:miter lim="800000"/>
            <a:headEnd/>
            <a:tailEnd/>
          </a:ln>
        </p:spPr>
      </p:pic>
      <p:sp>
        <p:nvSpPr>
          <p:cNvPr id="5" name="Titolo 1"/>
          <p:cNvSpPr txBox="1">
            <a:spLocks/>
          </p:cNvSpPr>
          <p:nvPr/>
        </p:nvSpPr>
        <p:spPr>
          <a:xfrm>
            <a:off x="428596" y="3643314"/>
            <a:ext cx="4286280" cy="1685924"/>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buFont typeface="Wingdings" pitchFamily="2" charset="2"/>
              <a:buChar char="§"/>
              <a:defRPr/>
            </a:pPr>
            <a:r>
              <a:rPr lang="it-IT" sz="3200" b="1" dirty="0">
                <a:solidFill>
                  <a:srgbClr val="6A4CC0"/>
                </a:solidFill>
                <a:effectLst>
                  <a:outerShdw blurRad="38100" dist="38100" dir="2700000" algn="tl">
                    <a:srgbClr val="000000">
                      <a:alpha val="43137"/>
                    </a:srgbClr>
                  </a:outerShdw>
                </a:effectLst>
                <a:latin typeface="Showcard Gothic" pitchFamily="82" charset="0"/>
                <a:ea typeface="+mj-ea"/>
                <a:cs typeface="+mj-cs"/>
              </a:rPr>
              <a:t>IN CASO </a:t>
            </a:r>
            <a:r>
              <a:rPr lang="it-IT" sz="3200" b="1" dirty="0" err="1">
                <a:solidFill>
                  <a:srgbClr val="6A4CC0"/>
                </a:solidFill>
                <a:effectLst>
                  <a:outerShdw blurRad="38100" dist="38100" dir="2700000" algn="tl">
                    <a:srgbClr val="000000">
                      <a:alpha val="43137"/>
                    </a:srgbClr>
                  </a:outerShdw>
                </a:effectLst>
                <a:latin typeface="Showcard Gothic" pitchFamily="82" charset="0"/>
                <a:ea typeface="+mj-ea"/>
                <a:cs typeface="+mj-cs"/>
              </a:rPr>
              <a:t>DI</a:t>
            </a:r>
            <a:r>
              <a:rPr lang="it-IT" sz="3200" b="1" dirty="0">
                <a:solidFill>
                  <a:srgbClr val="6A4CC0"/>
                </a:solidFill>
                <a:effectLst>
                  <a:outerShdw blurRad="38100" dist="38100" dir="2700000" algn="tl">
                    <a:srgbClr val="000000">
                      <a:alpha val="43137"/>
                    </a:srgbClr>
                  </a:outerShdw>
                </a:effectLst>
                <a:latin typeface="Showcard Gothic" pitchFamily="82" charset="0"/>
                <a:ea typeface="+mj-ea"/>
                <a:cs typeface="+mj-cs"/>
              </a:rPr>
              <a:t> CHIUSURA DELLE SCUOLE A CAUSA DEL MALTEMPO, I GENITORI DEGLI ALUNNI VENGONO AVVISATI CON UN SMS</a:t>
            </a:r>
          </a:p>
        </p:txBody>
      </p:sp>
    </p:spTree>
    <p:custDataLst>
      <p:tags r:id="rId1"/>
    </p:custDataLst>
  </p:cSld>
  <p:clrMapOvr>
    <a:masterClrMapping/>
  </p:clrMapOvr>
  <p:transition spd="med" advClick="0" advTm="7462">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p:cTn id="13" dur="1000" fill="hold"/>
                                        <p:tgtEl>
                                          <p:spTgt spid="9218"/>
                                        </p:tgtEl>
                                        <p:attrNameLst>
                                          <p:attrName>ppt_w</p:attrName>
                                        </p:attrNameLst>
                                      </p:cBhvr>
                                      <p:tavLst>
                                        <p:tav tm="0">
                                          <p:val>
                                            <p:strVal val="#ppt_w*0.70"/>
                                          </p:val>
                                        </p:tav>
                                        <p:tav tm="100000">
                                          <p:val>
                                            <p:strVal val="#ppt_w"/>
                                          </p:val>
                                        </p:tav>
                                      </p:tavLst>
                                    </p:anim>
                                    <p:anim calcmode="lin" valueType="num">
                                      <p:cBhvr>
                                        <p:cTn id="14" dur="1000" fill="hold"/>
                                        <p:tgtEl>
                                          <p:spTgt spid="9218"/>
                                        </p:tgtEl>
                                        <p:attrNameLst>
                                          <p:attrName>ppt_h</p:attrName>
                                        </p:attrNameLst>
                                      </p:cBhvr>
                                      <p:tavLst>
                                        <p:tav tm="0">
                                          <p:val>
                                            <p:strVal val="#ppt_h"/>
                                          </p:val>
                                        </p:tav>
                                        <p:tav tm="100000">
                                          <p:val>
                                            <p:strVal val="#ppt_h"/>
                                          </p:val>
                                        </p:tav>
                                      </p:tavLst>
                                    </p:anim>
                                    <p:animEffect transition="in" filter="fade">
                                      <p:cBhvr>
                                        <p:cTn id="15"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285720" y="357166"/>
            <a:ext cx="8286808" cy="900106"/>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0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…ed</a:t>
            </a:r>
            <a:r>
              <a:rPr lang="it-IT" sz="4000" b="1" dirty="0">
                <a:solidFill>
                  <a:srgbClr val="B81833"/>
                </a:solidFill>
                <a:effectLst>
                  <a:outerShdw blurRad="38100" dist="38100" dir="2700000" algn="tl">
                    <a:srgbClr val="000000">
                      <a:alpha val="43137"/>
                    </a:srgbClr>
                  </a:outerShdw>
                </a:effectLst>
                <a:latin typeface="Showcard Gothic" pitchFamily="82" charset="0"/>
                <a:ea typeface="+mj-ea"/>
                <a:cs typeface="+mj-cs"/>
              </a:rPr>
              <a:t> e’ un villaggio attento alla </a:t>
            </a:r>
            <a:r>
              <a:rPr lang="it-IT" sz="40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sostenibilita’</a:t>
            </a:r>
            <a:r>
              <a:rPr lang="it-IT" sz="4000" b="1" dirty="0">
                <a:solidFill>
                  <a:srgbClr val="B81833"/>
                </a:solidFill>
                <a:effectLst>
                  <a:outerShdw blurRad="38100" dist="38100" dir="2700000" algn="tl">
                    <a:srgbClr val="000000">
                      <a:alpha val="43137"/>
                    </a:srgbClr>
                  </a:outerShdw>
                </a:effectLst>
                <a:latin typeface="Showcard Gothic" pitchFamily="82" charset="0"/>
                <a:ea typeface="+mj-ea"/>
                <a:cs typeface="+mj-cs"/>
              </a:rPr>
              <a:t>…</a:t>
            </a:r>
          </a:p>
        </p:txBody>
      </p:sp>
      <p:sp>
        <p:nvSpPr>
          <p:cNvPr id="7" name="Titolo 1"/>
          <p:cNvSpPr txBox="1">
            <a:spLocks/>
          </p:cNvSpPr>
          <p:nvPr/>
        </p:nvSpPr>
        <p:spPr>
          <a:xfrm>
            <a:off x="428625" y="1285875"/>
            <a:ext cx="7715250" cy="1685925"/>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buFont typeface="Wingdings" pitchFamily="2" charset="2"/>
              <a:buChar char="§"/>
              <a:defRPr/>
            </a:pPr>
            <a:endParaRPr lang="it-IT" sz="2800" b="1" dirty="0">
              <a:solidFill>
                <a:srgbClr val="135E91"/>
              </a:solidFill>
              <a:effectLst>
                <a:outerShdw blurRad="38100" dist="38100" dir="2700000" algn="tl">
                  <a:srgbClr val="000000">
                    <a:alpha val="43137"/>
                  </a:srgbClr>
                </a:outerShdw>
              </a:effectLst>
              <a:latin typeface="Showcard Gothic" pitchFamily="82" charset="0"/>
              <a:ea typeface="+mj-ea"/>
              <a:cs typeface="+mj-cs"/>
            </a:endParaRPr>
          </a:p>
        </p:txBody>
      </p:sp>
      <p:sp>
        <p:nvSpPr>
          <p:cNvPr id="9" name="Titolo 1"/>
          <p:cNvSpPr txBox="1">
            <a:spLocks/>
          </p:cNvSpPr>
          <p:nvPr/>
        </p:nvSpPr>
        <p:spPr>
          <a:xfrm>
            <a:off x="0" y="1571612"/>
            <a:ext cx="5786478" cy="471478"/>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buFont typeface="Wingdings" pitchFamily="2" charset="2"/>
              <a:buChar char="§"/>
              <a:defRPr/>
            </a:pPr>
            <a:r>
              <a:rPr lang="it-IT" sz="2800" b="1" dirty="0">
                <a:solidFill>
                  <a:srgbClr val="6A4CC0"/>
                </a:solidFill>
                <a:effectLst>
                  <a:outerShdw blurRad="38100" dist="38100" dir="2700000" algn="tl">
                    <a:srgbClr val="000000">
                      <a:alpha val="43137"/>
                    </a:srgbClr>
                  </a:outerShdw>
                </a:effectLst>
                <a:latin typeface="Showcard Gothic" pitchFamily="82" charset="0"/>
                <a:ea typeface="+mj-ea"/>
                <a:cs typeface="+mj-cs"/>
              </a:rPr>
              <a:t>Illuminazione pubblica a led</a:t>
            </a:r>
          </a:p>
        </p:txBody>
      </p:sp>
      <p:pic>
        <p:nvPicPr>
          <p:cNvPr id="50181" name="Picture 3" descr="C:\Users\Simona\Desktop\Rifreddo_immagini da GEarth\foto rifreddo\led.jpg"/>
          <p:cNvPicPr>
            <a:picLocks noChangeAspect="1" noChangeArrowheads="1"/>
          </p:cNvPicPr>
          <p:nvPr/>
        </p:nvPicPr>
        <p:blipFill>
          <a:blip r:embed="rId3"/>
          <a:srcRect/>
          <a:stretch>
            <a:fillRect/>
          </a:stretch>
        </p:blipFill>
        <p:spPr bwMode="auto">
          <a:xfrm>
            <a:off x="1619672" y="2229636"/>
            <a:ext cx="2666577" cy="4231323"/>
          </a:xfrm>
          <a:prstGeom prst="rect">
            <a:avLst/>
          </a:prstGeom>
          <a:noFill/>
          <a:ln w="9525">
            <a:noFill/>
            <a:miter lim="800000"/>
            <a:headEnd/>
            <a:tailEnd/>
          </a:ln>
        </p:spPr>
      </p:pic>
      <p:sp>
        <p:nvSpPr>
          <p:cNvPr id="8" name="Rettangolo 7"/>
          <p:cNvSpPr/>
          <p:nvPr/>
        </p:nvSpPr>
        <p:spPr>
          <a:xfrm>
            <a:off x="5857875" y="1214438"/>
            <a:ext cx="3071813" cy="4524375"/>
          </a:xfrm>
          <a:prstGeom prst="rect">
            <a:avLst/>
          </a:prstGeom>
        </p:spPr>
        <p:txBody>
          <a:bodyPr>
            <a:spAutoFit/>
          </a:bodyPr>
          <a:lstStyle/>
          <a:p>
            <a:pPr fontAlgn="auto">
              <a:spcBef>
                <a:spcPts val="0"/>
              </a:spcBef>
              <a:spcAft>
                <a:spcPts val="0"/>
              </a:spcAft>
              <a:defRPr/>
            </a:pPr>
            <a:r>
              <a:rPr lang="it-IT" sz="1600" b="1" dirty="0">
                <a:solidFill>
                  <a:schemeClr val="accent3">
                    <a:lumMod val="25000"/>
                  </a:schemeClr>
                </a:solidFill>
                <a:latin typeface="+mn-lt"/>
              </a:rPr>
              <a:t>Un intervento che riguarderà grosso modo metà dei 186 lampioni che irradiano Rifreddo. Parecchie le zone interessate , tra cui anche la strada che attraversa il paese: via Monbracco e quella che dal centro porta alla chiesa vecchia. Si è deciso di mettere mano all’illuminazione pubblica, da un lato perché con le </a:t>
            </a:r>
            <a:r>
              <a:rPr lang="it-IT" sz="1600" b="1" u="sng" dirty="0">
                <a:solidFill>
                  <a:schemeClr val="accent3">
                    <a:lumMod val="25000"/>
                  </a:schemeClr>
                </a:solidFill>
                <a:latin typeface="+mn-lt"/>
              </a:rPr>
              <a:t>nuove tecnologie</a:t>
            </a:r>
            <a:r>
              <a:rPr lang="it-IT" sz="1600" b="1" dirty="0">
                <a:solidFill>
                  <a:schemeClr val="accent3">
                    <a:lumMod val="25000"/>
                  </a:schemeClr>
                </a:solidFill>
                <a:latin typeface="+mn-lt"/>
              </a:rPr>
              <a:t> si può risparmiare parecchio sulla bolletta e sui </a:t>
            </a:r>
            <a:r>
              <a:rPr lang="it-IT" sz="1600" b="1" u="sng" dirty="0">
                <a:solidFill>
                  <a:schemeClr val="accent3">
                    <a:lumMod val="25000"/>
                  </a:schemeClr>
                </a:solidFill>
                <a:latin typeface="+mn-lt"/>
              </a:rPr>
              <a:t>costi di manutenzione</a:t>
            </a:r>
            <a:r>
              <a:rPr lang="it-IT" sz="1600" b="1" dirty="0">
                <a:solidFill>
                  <a:schemeClr val="accent3">
                    <a:lumMod val="25000"/>
                  </a:schemeClr>
                </a:solidFill>
                <a:latin typeface="+mn-lt"/>
              </a:rPr>
              <a:t> e, dall’altro, perché così facendo si riducono i consumi energetici generali e si aiuta l’ambiente.</a:t>
            </a:r>
          </a:p>
        </p:txBody>
      </p:sp>
      <p:sp>
        <p:nvSpPr>
          <p:cNvPr id="10" name="Rettangolo 9"/>
          <p:cNvSpPr/>
          <p:nvPr/>
        </p:nvSpPr>
        <p:spPr>
          <a:xfrm>
            <a:off x="5000625" y="6211888"/>
            <a:ext cx="4143375" cy="646112"/>
          </a:xfrm>
          <a:prstGeom prst="rect">
            <a:avLst/>
          </a:prstGeom>
        </p:spPr>
        <p:txBody>
          <a:bodyPr>
            <a:spAutoFit/>
          </a:bodyPr>
          <a:lstStyle/>
          <a:p>
            <a:pPr fontAlgn="auto">
              <a:spcBef>
                <a:spcPts val="0"/>
              </a:spcBef>
              <a:spcAft>
                <a:spcPts val="0"/>
              </a:spcAft>
              <a:defRPr/>
            </a:pPr>
            <a:r>
              <a:rPr lang="it-IT" dirty="0">
                <a:solidFill>
                  <a:schemeClr val="accent3">
                    <a:lumMod val="25000"/>
                  </a:schemeClr>
                </a:solidFill>
                <a:latin typeface="+mn-lt"/>
              </a:rPr>
              <a:t>Previsto un risparmio di circa il 40% sulla bolletta elettrica comunale</a:t>
            </a:r>
          </a:p>
        </p:txBody>
      </p:sp>
    </p:spTree>
    <p:custDataLst>
      <p:tags r:id="rId1"/>
    </p:custDataLst>
  </p:cSld>
  <p:clrMapOvr>
    <a:masterClrMapping/>
  </p:clrMapOvr>
  <p:transition spd="med" advClick="0" advTm="27325">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14313" y="1000125"/>
            <a:ext cx="4286250" cy="5016500"/>
          </a:xfrm>
          <a:prstGeom prst="rect">
            <a:avLst/>
          </a:prstGeom>
          <a:noFill/>
        </p:spPr>
        <p:txBody>
          <a:bodyPr>
            <a:spAutoFit/>
          </a:bodyPr>
          <a:lstStyle/>
          <a:p>
            <a:pPr fontAlgn="auto">
              <a:spcBef>
                <a:spcPts val="0"/>
              </a:spcBef>
              <a:spcAft>
                <a:spcPts val="0"/>
              </a:spcAft>
              <a:defRPr/>
            </a:pPr>
            <a:r>
              <a:rPr lang="it-IT" sz="1600" dirty="0">
                <a:solidFill>
                  <a:schemeClr val="tx2">
                    <a:lumMod val="25000"/>
                  </a:schemeClr>
                </a:solidFill>
                <a:latin typeface="Vani" pitchFamily="34" charset="0"/>
                <a:cs typeface="Vani" pitchFamily="34" charset="0"/>
              </a:rPr>
              <a:t>Anche Rifreddo, come ormai gran parte dei Comuni della Valle Po, avrà la sua 'Casetta dell'acqua'.</a:t>
            </a:r>
          </a:p>
          <a:p>
            <a:pPr fontAlgn="auto">
              <a:spcBef>
                <a:spcPts val="0"/>
              </a:spcBef>
              <a:spcAft>
                <a:spcPts val="0"/>
              </a:spcAft>
              <a:defRPr/>
            </a:pPr>
            <a:r>
              <a:rPr lang="it-IT" sz="1600" dirty="0">
                <a:solidFill>
                  <a:schemeClr val="tx2">
                    <a:lumMod val="25000"/>
                  </a:schemeClr>
                </a:solidFill>
                <a:latin typeface="Vani" pitchFamily="34" charset="0"/>
                <a:cs typeface="Vani" pitchFamily="34" charset="0"/>
              </a:rPr>
              <a:t>Lo ha deciso l'amministrazione comunale approvando all'unanimità di procedere all'installazione ed attivazione di un erogatore di acqua potabile refrigerata liscia e gasata.</a:t>
            </a:r>
          </a:p>
          <a:p>
            <a:pPr fontAlgn="auto">
              <a:spcBef>
                <a:spcPts val="0"/>
              </a:spcBef>
              <a:spcAft>
                <a:spcPts val="0"/>
              </a:spcAft>
              <a:defRPr/>
            </a:pPr>
            <a:r>
              <a:rPr lang="it-IT" sz="1600" dirty="0">
                <a:solidFill>
                  <a:schemeClr val="tx2">
                    <a:lumMod val="25000"/>
                  </a:schemeClr>
                </a:solidFill>
                <a:latin typeface="Vani" pitchFamily="34" charset="0"/>
                <a:cs typeface="Vani" pitchFamily="34" charset="0"/>
              </a:rPr>
              <a:t>L'impianto sorgerà sotto l'ala coperta della centralissima Piazza della Vittoria ed avrà come obiettivo quello di incentivare i cittadini a bere l'acqua dell'acquedotto e di far diminuire l'utilizzo delle bottiglie di plastica.</a:t>
            </a:r>
          </a:p>
          <a:p>
            <a:pPr fontAlgn="auto">
              <a:spcBef>
                <a:spcPts val="0"/>
              </a:spcBef>
              <a:spcAft>
                <a:spcPts val="0"/>
              </a:spcAft>
              <a:defRPr/>
            </a:pPr>
            <a:r>
              <a:rPr lang="it-IT" sz="1600" dirty="0">
                <a:solidFill>
                  <a:schemeClr val="tx2">
                    <a:lumMod val="25000"/>
                  </a:schemeClr>
                </a:solidFill>
                <a:latin typeface="Vani" pitchFamily="34" charset="0"/>
                <a:cs typeface="Vani" pitchFamily="34" charset="0"/>
              </a:rPr>
              <a:t>La 'Casetta dell'acqua' non è </a:t>
            </a:r>
            <a:r>
              <a:rPr lang="it-IT" sz="1600" dirty="0" err="1">
                <a:solidFill>
                  <a:schemeClr val="tx2">
                    <a:lumMod val="25000"/>
                  </a:schemeClr>
                </a:solidFill>
                <a:latin typeface="Vani" pitchFamily="34" charset="0"/>
                <a:cs typeface="Vani" pitchFamily="34" charset="0"/>
              </a:rPr>
              <a:t>peró</a:t>
            </a:r>
            <a:r>
              <a:rPr lang="it-IT" sz="1600" dirty="0">
                <a:solidFill>
                  <a:schemeClr val="tx2">
                    <a:lumMod val="25000"/>
                  </a:schemeClr>
                </a:solidFill>
                <a:latin typeface="Vani" pitchFamily="34" charset="0"/>
                <a:cs typeface="Vani" pitchFamily="34" charset="0"/>
              </a:rPr>
              <a:t> solo un intervento importante dal punto di vista ambientale, ma anche un'opportunità di risparmio per le famiglie. Infatti l'acqua prelevata ai distributori costa molto meno rispetto a quella delle classiche bottiglie.</a:t>
            </a:r>
          </a:p>
        </p:txBody>
      </p:sp>
      <p:pic>
        <p:nvPicPr>
          <p:cNvPr id="4098" name="Picture 2" descr="C:\Users\Simona\Desktop\Rifreddo_immagini da GEarth\img00023-20110917-1058.jpg"/>
          <p:cNvPicPr>
            <a:picLocks noChangeAspect="1" noChangeArrowheads="1"/>
          </p:cNvPicPr>
          <p:nvPr/>
        </p:nvPicPr>
        <p:blipFill>
          <a:blip r:embed="rId3"/>
          <a:srcRect/>
          <a:stretch>
            <a:fillRect/>
          </a:stretch>
        </p:blipFill>
        <p:spPr bwMode="auto">
          <a:xfrm>
            <a:off x="4714875" y="3643313"/>
            <a:ext cx="3857625" cy="2892425"/>
          </a:xfrm>
          <a:prstGeom prst="rect">
            <a:avLst/>
          </a:prstGeom>
          <a:noFill/>
          <a:ln w="9525">
            <a:noFill/>
            <a:miter lim="800000"/>
            <a:headEnd/>
            <a:tailEnd/>
          </a:ln>
        </p:spPr>
      </p:pic>
      <p:pic>
        <p:nvPicPr>
          <p:cNvPr id="2050" name="Picture 2" descr="C:\Users\Simona\Desktop\2013926101538.jpg"/>
          <p:cNvPicPr>
            <a:picLocks noChangeAspect="1" noChangeArrowheads="1"/>
          </p:cNvPicPr>
          <p:nvPr/>
        </p:nvPicPr>
        <p:blipFill>
          <a:blip r:embed="rId4"/>
          <a:srcRect/>
          <a:stretch>
            <a:fillRect/>
          </a:stretch>
        </p:blipFill>
        <p:spPr bwMode="auto">
          <a:xfrm>
            <a:off x="5118100" y="642938"/>
            <a:ext cx="4025900" cy="3001962"/>
          </a:xfrm>
          <a:prstGeom prst="rect">
            <a:avLst/>
          </a:prstGeom>
          <a:noFill/>
          <a:ln w="9525">
            <a:noFill/>
            <a:miter lim="800000"/>
            <a:headEnd/>
            <a:tailEnd/>
          </a:ln>
        </p:spPr>
      </p:pic>
      <p:sp>
        <p:nvSpPr>
          <p:cNvPr id="4" name="Titolo 1"/>
          <p:cNvSpPr txBox="1">
            <a:spLocks/>
          </p:cNvSpPr>
          <p:nvPr/>
        </p:nvSpPr>
        <p:spPr>
          <a:xfrm>
            <a:off x="428596" y="214290"/>
            <a:ext cx="7715304" cy="542916"/>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buFont typeface="Wingdings" pitchFamily="2" charset="2"/>
              <a:buChar char="§"/>
              <a:defRPr/>
            </a:pPr>
            <a:r>
              <a:rPr lang="it-IT" sz="4000" b="1" dirty="0">
                <a:solidFill>
                  <a:srgbClr val="135E91"/>
                </a:solidFill>
                <a:effectLst>
                  <a:outerShdw blurRad="38100" dist="38100" dir="2700000" algn="tl">
                    <a:srgbClr val="000000">
                      <a:alpha val="43137"/>
                    </a:srgbClr>
                  </a:outerShdw>
                </a:effectLst>
                <a:latin typeface="Showcard Gothic" pitchFamily="82" charset="0"/>
                <a:ea typeface="+mj-ea"/>
                <a:cs typeface="+mj-cs"/>
              </a:rPr>
              <a:t>La “casetta dell’acqua”</a:t>
            </a:r>
          </a:p>
        </p:txBody>
      </p:sp>
    </p:spTree>
    <p:custDataLst>
      <p:tags r:id="rId1"/>
    </p:custDataLst>
  </p:cSld>
  <p:clrMapOvr>
    <a:masterClrMapping/>
  </p:clrMapOvr>
  <p:transition spd="med" advClick="0" advTm="29753">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additive="base">
                                        <p:cTn id="20" dur="500" fill="hold"/>
                                        <p:tgtEl>
                                          <p:spTgt spid="4098"/>
                                        </p:tgtEl>
                                        <p:attrNameLst>
                                          <p:attrName>ppt_x</p:attrName>
                                        </p:attrNameLst>
                                      </p:cBhvr>
                                      <p:tavLst>
                                        <p:tav tm="0">
                                          <p:val>
                                            <p:strVal val="#ppt_x"/>
                                          </p:val>
                                        </p:tav>
                                        <p:tav tm="100000">
                                          <p:val>
                                            <p:strVal val="#ppt_x"/>
                                          </p:val>
                                        </p:tav>
                                      </p:tavLst>
                                    </p:anim>
                                    <p:anim calcmode="lin" valueType="num">
                                      <p:cBhvr additive="base">
                                        <p:cTn id="21"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428596" y="500042"/>
            <a:ext cx="7715304" cy="542916"/>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buFont typeface="Wingdings" pitchFamily="2" charset="2"/>
              <a:buChar char="§"/>
              <a:defRPr/>
            </a:pPr>
            <a:r>
              <a:rPr lang="it-IT" sz="2800" b="1" dirty="0">
                <a:solidFill>
                  <a:srgbClr val="135E91"/>
                </a:solidFill>
                <a:effectLst>
                  <a:outerShdw blurRad="38100" dist="38100" dir="2700000" algn="tl">
                    <a:srgbClr val="000000">
                      <a:alpha val="43137"/>
                    </a:srgbClr>
                  </a:outerShdw>
                </a:effectLst>
                <a:latin typeface="Showcard Gothic" pitchFamily="82" charset="0"/>
                <a:ea typeface="+mj-ea"/>
                <a:cs typeface="+mj-cs"/>
              </a:rPr>
              <a:t>Il fotovoltaico sul tetto della scuola primaria</a:t>
            </a:r>
          </a:p>
        </p:txBody>
      </p:sp>
      <p:pic>
        <p:nvPicPr>
          <p:cNvPr id="52226" name="Picture 2" descr="E:\foto rifreddo\fotovoltaico a scuola.jpg"/>
          <p:cNvPicPr>
            <a:picLocks noChangeAspect="1" noChangeArrowheads="1"/>
          </p:cNvPicPr>
          <p:nvPr/>
        </p:nvPicPr>
        <p:blipFill>
          <a:blip r:embed="rId3"/>
          <a:srcRect/>
          <a:stretch>
            <a:fillRect/>
          </a:stretch>
        </p:blipFill>
        <p:spPr bwMode="auto">
          <a:xfrm>
            <a:off x="1071563" y="1357313"/>
            <a:ext cx="6524625" cy="4892675"/>
          </a:xfrm>
          <a:prstGeom prst="rect">
            <a:avLst/>
          </a:prstGeom>
          <a:noFill/>
          <a:ln w="9525">
            <a:noFill/>
            <a:miter lim="800000"/>
            <a:headEnd/>
            <a:tailEnd/>
          </a:ln>
        </p:spPr>
      </p:pic>
    </p:spTree>
    <p:custDataLst>
      <p:tags r:id="rId1"/>
    </p:custDataLst>
  </p:cSld>
  <p:clrMapOvr>
    <a:masterClrMapping/>
  </p:clrMapOvr>
  <p:transition spd="med" advClick="0" advTm="5341">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85750" y="214313"/>
            <a:ext cx="7854950" cy="1357312"/>
          </a:xfrm>
        </p:spPr>
        <p:txBody>
          <a:bodyPr/>
          <a:lstStyle/>
          <a:p>
            <a:pPr marR="0" algn="l" eaLnBrk="1" hangingPunct="1"/>
            <a:r>
              <a:rPr lang="it-IT" smtClean="0">
                <a:solidFill>
                  <a:srgbClr val="045268"/>
                </a:solidFill>
                <a:latin typeface="Showcard Gothic" pitchFamily="82" charset="0"/>
              </a:rPr>
              <a:t>Per ogni nuovo nato a rifreddo, il comune ha pensato di piantare un albero che riporti il nome del neonato cittadino!</a:t>
            </a:r>
          </a:p>
        </p:txBody>
      </p:sp>
      <p:pic>
        <p:nvPicPr>
          <p:cNvPr id="7" name="Immagine 6" descr="alberi per nati dell'anno (2).jpg"/>
          <p:cNvPicPr>
            <a:picLocks noChangeAspect="1"/>
          </p:cNvPicPr>
          <p:nvPr/>
        </p:nvPicPr>
        <p:blipFill>
          <a:blip r:embed="rId3"/>
          <a:stretch>
            <a:fillRect/>
          </a:stretch>
        </p:blipFill>
        <p:spPr>
          <a:xfrm>
            <a:off x="714348" y="2446723"/>
            <a:ext cx="5881702" cy="4411277"/>
          </a:xfrm>
          <a:prstGeom prst="rect">
            <a:avLst/>
          </a:prstGeom>
          <a:ln>
            <a:noFill/>
          </a:ln>
          <a:effectLst>
            <a:softEdge rad="112500"/>
          </a:effectLst>
        </p:spPr>
      </p:pic>
      <p:sp>
        <p:nvSpPr>
          <p:cNvPr id="8" name="CasellaDiTesto 7"/>
          <p:cNvSpPr txBox="1">
            <a:spLocks noChangeArrowheads="1"/>
          </p:cNvSpPr>
          <p:nvPr/>
        </p:nvSpPr>
        <p:spPr bwMode="auto">
          <a:xfrm rot="-653577">
            <a:off x="1206500" y="1625600"/>
            <a:ext cx="5143500" cy="400050"/>
          </a:xfrm>
          <a:prstGeom prst="rect">
            <a:avLst/>
          </a:prstGeom>
          <a:noFill/>
          <a:ln w="9525">
            <a:noFill/>
            <a:miter lim="800000"/>
            <a:headEnd/>
            <a:tailEnd/>
          </a:ln>
        </p:spPr>
        <p:txBody>
          <a:bodyPr>
            <a:spAutoFit/>
          </a:bodyPr>
          <a:lstStyle/>
          <a:p>
            <a:r>
              <a:rPr lang="it-IT" sz="2000" i="1">
                <a:solidFill>
                  <a:srgbClr val="C00000"/>
                </a:solidFill>
                <a:latin typeface="Arial Black" pitchFamily="34" charset="0"/>
              </a:rPr>
              <a:t>Ecco i nati del 2013!!!</a:t>
            </a:r>
          </a:p>
        </p:txBody>
      </p:sp>
    </p:spTree>
    <p:custDataLst>
      <p:tags r:id="rId1"/>
    </p:custDataLst>
  </p:cSld>
  <p:clrMapOvr>
    <a:masterClrMapping/>
  </p:clrMapOvr>
  <p:transition spd="med" advClick="0" advTm="9728">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amond(in)">
                                      <p:cBhvr>
                                        <p:cTn id="17"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57158" y="1214422"/>
            <a:ext cx="8286808" cy="900106"/>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0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…inoltre</a:t>
            </a:r>
            <a:r>
              <a:rPr lang="it-IT" sz="4000" b="1" dirty="0">
                <a:solidFill>
                  <a:srgbClr val="B81833"/>
                </a:solidFill>
                <a:effectLst>
                  <a:outerShdw blurRad="38100" dist="38100" dir="2700000" algn="tl">
                    <a:srgbClr val="000000">
                      <a:alpha val="43137"/>
                    </a:srgbClr>
                  </a:outerShdw>
                </a:effectLst>
                <a:latin typeface="Showcard Gothic" pitchFamily="82" charset="0"/>
                <a:ea typeface="+mj-ea"/>
                <a:cs typeface="+mj-cs"/>
              </a:rPr>
              <a:t> e’ attento a promuovere l’educazione alla cittadinanza </a:t>
            </a:r>
            <a:r>
              <a:rPr lang="it-IT" sz="40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attiva…</a:t>
            </a:r>
            <a:endParaRPr lang="it-IT" sz="4000" b="1" dirty="0">
              <a:solidFill>
                <a:srgbClr val="B81833"/>
              </a:solidFill>
              <a:effectLst>
                <a:outerShdw blurRad="38100" dist="38100" dir="2700000" algn="tl">
                  <a:srgbClr val="000000">
                    <a:alpha val="43137"/>
                  </a:srgbClr>
                </a:outerShdw>
              </a:effectLst>
              <a:latin typeface="Showcard Gothic" pitchFamily="82" charset="0"/>
              <a:ea typeface="+mj-ea"/>
              <a:cs typeface="+mj-cs"/>
            </a:endParaRPr>
          </a:p>
        </p:txBody>
      </p:sp>
      <p:pic>
        <p:nvPicPr>
          <p:cNvPr id="50178" name="Picture 2" descr="E:\foto rifreddo\bambini visitano il comune.jpg"/>
          <p:cNvPicPr>
            <a:picLocks noChangeAspect="1" noChangeArrowheads="1"/>
          </p:cNvPicPr>
          <p:nvPr/>
        </p:nvPicPr>
        <p:blipFill>
          <a:blip r:embed="rId3"/>
          <a:srcRect/>
          <a:stretch>
            <a:fillRect/>
          </a:stretch>
        </p:blipFill>
        <p:spPr bwMode="auto">
          <a:xfrm>
            <a:off x="428625" y="2428875"/>
            <a:ext cx="5449888" cy="3721100"/>
          </a:xfrm>
          <a:prstGeom prst="rect">
            <a:avLst/>
          </a:prstGeom>
          <a:noFill/>
          <a:ln w="9525">
            <a:noFill/>
            <a:miter lim="800000"/>
            <a:headEnd/>
            <a:tailEnd/>
          </a:ln>
        </p:spPr>
      </p:pic>
      <p:sp>
        <p:nvSpPr>
          <p:cNvPr id="6" name="CasellaDiTesto 5"/>
          <p:cNvSpPr txBox="1">
            <a:spLocks noChangeArrowheads="1"/>
          </p:cNvSpPr>
          <p:nvPr/>
        </p:nvSpPr>
        <p:spPr bwMode="auto">
          <a:xfrm>
            <a:off x="6500813" y="3143250"/>
            <a:ext cx="2357437" cy="1200150"/>
          </a:xfrm>
          <a:prstGeom prst="rect">
            <a:avLst/>
          </a:prstGeom>
          <a:noFill/>
          <a:ln w="9525">
            <a:noFill/>
            <a:miter lim="800000"/>
            <a:headEnd/>
            <a:tailEnd/>
          </a:ln>
        </p:spPr>
        <p:txBody>
          <a:bodyPr>
            <a:spAutoFit/>
          </a:bodyPr>
          <a:lstStyle/>
          <a:p>
            <a:r>
              <a:rPr lang="it-IT">
                <a:solidFill>
                  <a:srgbClr val="FF0066"/>
                </a:solidFill>
                <a:latin typeface="Aharoni"/>
                <a:ea typeface="Aharoni"/>
                <a:cs typeface="Aharoni"/>
              </a:rPr>
              <a:t>I bambini delle classi quarte e quinte in visita al Comune!</a:t>
            </a:r>
          </a:p>
        </p:txBody>
      </p:sp>
    </p:spTree>
    <p:custDataLst>
      <p:tags r:id="rId1"/>
    </p:custDataLst>
  </p:cSld>
  <p:clrMapOvr>
    <a:masterClrMapping/>
  </p:clrMapOvr>
  <p:transition spd="med" advClick="0" advTm="9416">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0178"/>
                                        </p:tgtEl>
                                        <p:attrNameLst>
                                          <p:attrName>style.visibility</p:attrName>
                                        </p:attrNameLst>
                                      </p:cBhvr>
                                      <p:to>
                                        <p:strVal val="visible"/>
                                      </p:to>
                                    </p:set>
                                    <p:anim calcmode="lin" valueType="num">
                                      <p:cBhvr>
                                        <p:cTn id="14" dur="1000" fill="hold"/>
                                        <p:tgtEl>
                                          <p:spTgt spid="50178"/>
                                        </p:tgtEl>
                                        <p:attrNameLst>
                                          <p:attrName>ppt_w</p:attrName>
                                        </p:attrNameLst>
                                      </p:cBhvr>
                                      <p:tavLst>
                                        <p:tav tm="0">
                                          <p:val>
                                            <p:strVal val="#ppt_w*0.70"/>
                                          </p:val>
                                        </p:tav>
                                        <p:tav tm="100000">
                                          <p:val>
                                            <p:strVal val="#ppt_w"/>
                                          </p:val>
                                        </p:tav>
                                      </p:tavLst>
                                    </p:anim>
                                    <p:anim calcmode="lin" valueType="num">
                                      <p:cBhvr>
                                        <p:cTn id="15" dur="1000" fill="hold"/>
                                        <p:tgtEl>
                                          <p:spTgt spid="50178"/>
                                        </p:tgtEl>
                                        <p:attrNameLst>
                                          <p:attrName>ppt_h</p:attrName>
                                        </p:attrNameLst>
                                      </p:cBhvr>
                                      <p:tavLst>
                                        <p:tav tm="0">
                                          <p:val>
                                            <p:strVal val="#ppt_h"/>
                                          </p:val>
                                        </p:tav>
                                        <p:tav tm="100000">
                                          <p:val>
                                            <p:strVal val="#ppt_h"/>
                                          </p:val>
                                        </p:tav>
                                      </p:tavLst>
                                    </p:anim>
                                    <p:animEffect transition="in" filter="fade">
                                      <p:cBhvr>
                                        <p:cTn id="16" dur="1000"/>
                                        <p:tgtEl>
                                          <p:spTgt spid="5017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E:\foto rifreddo\ccr 2.jpg"/>
          <p:cNvPicPr>
            <a:picLocks noChangeAspect="1" noChangeArrowheads="1"/>
          </p:cNvPicPr>
          <p:nvPr/>
        </p:nvPicPr>
        <p:blipFill>
          <a:blip r:embed="rId2"/>
          <a:srcRect/>
          <a:stretch>
            <a:fillRect/>
          </a:stretch>
        </p:blipFill>
        <p:spPr bwMode="auto">
          <a:xfrm>
            <a:off x="357188" y="428625"/>
            <a:ext cx="4143375" cy="3108325"/>
          </a:xfrm>
          <a:prstGeom prst="rect">
            <a:avLst/>
          </a:prstGeom>
          <a:noFill/>
          <a:ln w="9525">
            <a:noFill/>
            <a:miter lim="800000"/>
            <a:headEnd/>
            <a:tailEnd/>
          </a:ln>
        </p:spPr>
      </p:pic>
      <p:pic>
        <p:nvPicPr>
          <p:cNvPr id="55298" name="Picture 3" descr="E:\foto rifreddo\ccr 3.jpg"/>
          <p:cNvPicPr>
            <a:picLocks noChangeAspect="1" noChangeArrowheads="1"/>
          </p:cNvPicPr>
          <p:nvPr/>
        </p:nvPicPr>
        <p:blipFill>
          <a:blip r:embed="rId3"/>
          <a:srcRect/>
          <a:stretch>
            <a:fillRect/>
          </a:stretch>
        </p:blipFill>
        <p:spPr bwMode="auto">
          <a:xfrm>
            <a:off x="4667250" y="428625"/>
            <a:ext cx="4191000" cy="3143250"/>
          </a:xfrm>
          <a:prstGeom prst="rect">
            <a:avLst/>
          </a:prstGeom>
          <a:noFill/>
          <a:ln w="9525">
            <a:noFill/>
            <a:miter lim="800000"/>
            <a:headEnd/>
            <a:tailEnd/>
          </a:ln>
        </p:spPr>
      </p:pic>
      <p:pic>
        <p:nvPicPr>
          <p:cNvPr id="55299" name="Picture 4" descr="E:\foto rifreddo\sindaco ccr.jpg"/>
          <p:cNvPicPr>
            <a:picLocks noChangeAspect="1" noChangeArrowheads="1"/>
          </p:cNvPicPr>
          <p:nvPr/>
        </p:nvPicPr>
        <p:blipFill>
          <a:blip r:embed="rId4"/>
          <a:srcRect/>
          <a:stretch>
            <a:fillRect/>
          </a:stretch>
        </p:blipFill>
        <p:spPr bwMode="auto">
          <a:xfrm>
            <a:off x="785813" y="3571875"/>
            <a:ext cx="2420937" cy="3060700"/>
          </a:xfrm>
          <a:prstGeom prst="rect">
            <a:avLst/>
          </a:prstGeom>
          <a:noFill/>
          <a:ln w="9525">
            <a:noFill/>
            <a:miter lim="800000"/>
            <a:headEnd/>
            <a:tailEnd/>
          </a:ln>
        </p:spPr>
      </p:pic>
      <p:sp>
        <p:nvSpPr>
          <p:cNvPr id="55300" name="CasellaDiTesto 7"/>
          <p:cNvSpPr txBox="1">
            <a:spLocks noChangeArrowheads="1"/>
          </p:cNvSpPr>
          <p:nvPr/>
        </p:nvSpPr>
        <p:spPr bwMode="auto">
          <a:xfrm>
            <a:off x="3786188" y="4500563"/>
            <a:ext cx="4429125" cy="1938337"/>
          </a:xfrm>
          <a:prstGeom prst="rect">
            <a:avLst/>
          </a:prstGeom>
          <a:noFill/>
          <a:ln w="9525">
            <a:noFill/>
            <a:miter lim="800000"/>
            <a:headEnd/>
            <a:tailEnd/>
          </a:ln>
        </p:spPr>
        <p:txBody>
          <a:bodyPr>
            <a:spAutoFit/>
          </a:bodyPr>
          <a:lstStyle/>
          <a:p>
            <a:r>
              <a:rPr lang="it-IT" sz="4000">
                <a:solidFill>
                  <a:srgbClr val="FF0066"/>
                </a:solidFill>
                <a:latin typeface="Showcard Gothic" pitchFamily="82" charset="0"/>
              </a:rPr>
              <a:t>Ccr: </a:t>
            </a:r>
            <a:r>
              <a:rPr lang="it-IT" sz="4000">
                <a:solidFill>
                  <a:srgbClr val="FF0066"/>
                </a:solidFill>
                <a:latin typeface="Arial Rounded MT Bold" pitchFamily="34" charset="0"/>
              </a:rPr>
              <a:t>Consiglio Comunale dei Ragazzi</a:t>
            </a:r>
            <a:endParaRPr lang="it-IT" sz="4000">
              <a:solidFill>
                <a:srgbClr val="FF0066"/>
              </a:solidFill>
              <a:latin typeface="Showcard Gothic" pitchFamily="82" charset="0"/>
            </a:endParaRPr>
          </a:p>
        </p:txBody>
      </p:sp>
    </p:spTree>
  </p:cSld>
  <p:clrMapOvr>
    <a:masterClrMapping/>
  </p:clrMapOvr>
  <p:transition spd="med" advClick="0" advTm="3874">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0"/>
            <a:ext cx="8072494" cy="1543048"/>
          </a:xfrm>
        </p:spPr>
        <p:txBody>
          <a:bodyPr>
            <a:noAutofit/>
          </a:bodyPr>
          <a:lstStyle/>
          <a:p>
            <a:pPr algn="l" eaLnBrk="1" fontAlgn="auto" hangingPunct="1">
              <a:spcAft>
                <a:spcPts val="0"/>
              </a:spcAft>
              <a:defRPr/>
            </a:pPr>
            <a:r>
              <a:rPr lang="it-IT" sz="3200" dirty="0" smtClean="0">
                <a:latin typeface="Showcard Gothic" pitchFamily="82" charset="0"/>
              </a:rPr>
              <a:t>L’insegnante guida i bambini nella ricerca delle informazioni su Rifreddo attraverso le RISORSE WEB</a:t>
            </a:r>
            <a:endParaRPr lang="it-IT" sz="3200" dirty="0">
              <a:latin typeface="Showcard Gothic" pitchFamily="82" charset="0"/>
            </a:endParaRPr>
          </a:p>
        </p:txBody>
      </p:sp>
      <p:pic>
        <p:nvPicPr>
          <p:cNvPr id="48131" name="Picture 3"/>
          <p:cNvPicPr>
            <a:picLocks noChangeAspect="1" noChangeArrowheads="1"/>
          </p:cNvPicPr>
          <p:nvPr/>
        </p:nvPicPr>
        <p:blipFill>
          <a:blip r:embed="rId3"/>
          <a:srcRect/>
          <a:stretch>
            <a:fillRect/>
          </a:stretch>
        </p:blipFill>
        <p:spPr bwMode="auto">
          <a:xfrm>
            <a:off x="1500188" y="1857375"/>
            <a:ext cx="6215062" cy="4652963"/>
          </a:xfrm>
          <a:prstGeom prst="rect">
            <a:avLst/>
          </a:prstGeom>
          <a:noFill/>
          <a:ln w="9525">
            <a:noFill/>
            <a:miter lim="800000"/>
            <a:headEnd/>
            <a:tailEnd/>
          </a:ln>
        </p:spPr>
      </p:pic>
    </p:spTree>
    <p:custDataLst>
      <p:tags r:id="rId1"/>
    </p:custDataLst>
  </p:cSld>
  <p:clrMapOvr>
    <a:masterClrMapping/>
  </p:clrMapOvr>
  <p:transition spd="med" advClick="0" advTm="6855">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81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285750" y="285750"/>
            <a:ext cx="7858125" cy="1323975"/>
          </a:xfrm>
          <a:prstGeom prst="rect">
            <a:avLst/>
          </a:prstGeom>
          <a:noFill/>
          <a:ln w="9525">
            <a:noFill/>
            <a:miter lim="800000"/>
            <a:headEnd/>
            <a:tailEnd/>
          </a:ln>
        </p:spPr>
        <p:txBody>
          <a:bodyPr>
            <a:spAutoFit/>
          </a:bodyPr>
          <a:lstStyle/>
          <a:p>
            <a:r>
              <a:rPr lang="it-IT" sz="4000">
                <a:solidFill>
                  <a:srgbClr val="FF0066"/>
                </a:solidFill>
                <a:latin typeface="Showcard Gothic" pitchFamily="82" charset="0"/>
              </a:rPr>
              <a:t>Consegna della costituzione ai diciottenni</a:t>
            </a:r>
          </a:p>
        </p:txBody>
      </p:sp>
      <p:pic>
        <p:nvPicPr>
          <p:cNvPr id="54274" name="Picture 2" descr="E:\foto rifreddo\costituzione ai 18enni.jpg"/>
          <p:cNvPicPr>
            <a:picLocks noChangeAspect="1" noChangeArrowheads="1"/>
          </p:cNvPicPr>
          <p:nvPr/>
        </p:nvPicPr>
        <p:blipFill>
          <a:blip r:embed="rId3"/>
          <a:srcRect/>
          <a:stretch>
            <a:fillRect/>
          </a:stretch>
        </p:blipFill>
        <p:spPr bwMode="auto">
          <a:xfrm>
            <a:off x="1643063" y="1928813"/>
            <a:ext cx="5048250" cy="3786187"/>
          </a:xfrm>
          <a:prstGeom prst="rect">
            <a:avLst/>
          </a:prstGeom>
          <a:noFill/>
          <a:ln w="9525">
            <a:noFill/>
            <a:miter lim="800000"/>
            <a:headEnd/>
            <a:tailEnd/>
          </a:ln>
        </p:spPr>
      </p:pic>
    </p:spTree>
    <p:custDataLst>
      <p:tags r:id="rId1"/>
    </p:custDataLst>
  </p:cSld>
  <p:clrMapOvr>
    <a:masterClrMapping/>
  </p:clrMapOvr>
  <p:transition spd="med" advClick="0" advTm="5436">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4274"/>
                                        </p:tgtEl>
                                        <p:attrNameLst>
                                          <p:attrName>style.visibility</p:attrName>
                                        </p:attrNameLst>
                                      </p:cBhvr>
                                      <p:to>
                                        <p:strVal val="visible"/>
                                      </p:to>
                                    </p:set>
                                    <p:anim calcmode="lin" valueType="num">
                                      <p:cBhvr>
                                        <p:cTn id="14" dur="1000" fill="hold"/>
                                        <p:tgtEl>
                                          <p:spTgt spid="54274"/>
                                        </p:tgtEl>
                                        <p:attrNameLst>
                                          <p:attrName>ppt_w</p:attrName>
                                        </p:attrNameLst>
                                      </p:cBhvr>
                                      <p:tavLst>
                                        <p:tav tm="0">
                                          <p:val>
                                            <p:strVal val="#ppt_w*0.70"/>
                                          </p:val>
                                        </p:tav>
                                        <p:tav tm="100000">
                                          <p:val>
                                            <p:strVal val="#ppt_w"/>
                                          </p:val>
                                        </p:tav>
                                      </p:tavLst>
                                    </p:anim>
                                    <p:anim calcmode="lin" valueType="num">
                                      <p:cBhvr>
                                        <p:cTn id="15" dur="1000" fill="hold"/>
                                        <p:tgtEl>
                                          <p:spTgt spid="54274"/>
                                        </p:tgtEl>
                                        <p:attrNameLst>
                                          <p:attrName>ppt_h</p:attrName>
                                        </p:attrNameLst>
                                      </p:cBhvr>
                                      <p:tavLst>
                                        <p:tav tm="0">
                                          <p:val>
                                            <p:strVal val="#ppt_h"/>
                                          </p:val>
                                        </p:tav>
                                        <p:tav tm="100000">
                                          <p:val>
                                            <p:strVal val="#ppt_h"/>
                                          </p:val>
                                        </p:tav>
                                      </p:tavLst>
                                    </p:anim>
                                    <p:animEffect transition="in" filter="fade">
                                      <p:cBhvr>
                                        <p:cTn id="16" dur="1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4282" y="428604"/>
            <a:ext cx="9572660" cy="500066"/>
          </a:xfrm>
        </p:spPr>
        <p:txBody>
          <a:bodyPr>
            <a:noAutofit/>
          </a:bodyPr>
          <a:lstStyle/>
          <a:p>
            <a:pPr algn="l" eaLnBrk="1" fontAlgn="auto" hangingPunct="1">
              <a:spcAft>
                <a:spcPts val="0"/>
              </a:spcAft>
              <a:defRPr/>
            </a:pPr>
            <a:r>
              <a:rPr lang="it-IT" sz="4400" dirty="0" smtClean="0">
                <a:latin typeface="Showcard Gothic" pitchFamily="82" charset="0"/>
              </a:rPr>
              <a:t>INIZIATIVA “PULIAMO IL MONDO”</a:t>
            </a:r>
            <a:endParaRPr lang="it-IT" sz="4400" dirty="0">
              <a:latin typeface="Showcard Gothic" pitchFamily="82" charset="0"/>
            </a:endParaRPr>
          </a:p>
        </p:txBody>
      </p:sp>
      <p:sp>
        <p:nvSpPr>
          <p:cNvPr id="4" name="Sottotitolo 3"/>
          <p:cNvSpPr>
            <a:spLocks noGrp="1"/>
          </p:cNvSpPr>
          <p:nvPr>
            <p:ph type="subTitle" idx="1"/>
          </p:nvPr>
        </p:nvSpPr>
        <p:spPr>
          <a:xfrm>
            <a:off x="928688" y="1285875"/>
            <a:ext cx="6643687" cy="357188"/>
          </a:xfrm>
        </p:spPr>
        <p:txBody>
          <a:bodyPr/>
          <a:lstStyle/>
          <a:p>
            <a:pPr marR="0" algn="l" eaLnBrk="1" hangingPunct="1"/>
            <a:r>
              <a:rPr lang="it-IT" sz="3200" smtClean="0">
                <a:solidFill>
                  <a:srgbClr val="B81833"/>
                </a:solidFill>
                <a:latin typeface="Showcard Gothic" pitchFamily="82" charset="0"/>
              </a:rPr>
              <a:t>I bambini puliscono un angolo di Rifreddo!</a:t>
            </a:r>
          </a:p>
        </p:txBody>
      </p:sp>
      <p:pic>
        <p:nvPicPr>
          <p:cNvPr id="52226" name="Picture 2" descr="E:\foto rifreddo\puòiamo il mondo 2.jpg"/>
          <p:cNvPicPr>
            <a:picLocks noChangeAspect="1" noChangeArrowheads="1"/>
          </p:cNvPicPr>
          <p:nvPr/>
        </p:nvPicPr>
        <p:blipFill>
          <a:blip r:embed="rId5"/>
          <a:srcRect/>
          <a:stretch>
            <a:fillRect/>
          </a:stretch>
        </p:blipFill>
        <p:spPr bwMode="auto">
          <a:xfrm>
            <a:off x="142875" y="2500313"/>
            <a:ext cx="4197350" cy="3143250"/>
          </a:xfrm>
          <a:prstGeom prst="rect">
            <a:avLst/>
          </a:prstGeom>
          <a:noFill/>
          <a:ln w="9525">
            <a:noFill/>
            <a:miter lim="800000"/>
            <a:headEnd/>
            <a:tailEnd/>
          </a:ln>
        </p:spPr>
      </p:pic>
      <p:pic>
        <p:nvPicPr>
          <p:cNvPr id="52227" name="Picture 3" descr="E:\foto rifreddo\puliamo il mondo.jpg"/>
          <p:cNvPicPr>
            <a:picLocks noChangeAspect="1" noChangeArrowheads="1"/>
          </p:cNvPicPr>
          <p:nvPr/>
        </p:nvPicPr>
        <p:blipFill>
          <a:blip r:embed="rId6"/>
          <a:srcRect/>
          <a:stretch>
            <a:fillRect/>
          </a:stretch>
        </p:blipFill>
        <p:spPr bwMode="auto">
          <a:xfrm>
            <a:off x="4357688" y="3071813"/>
            <a:ext cx="4381500" cy="3286125"/>
          </a:xfrm>
          <a:prstGeom prst="rect">
            <a:avLst/>
          </a:prstGeom>
          <a:noFill/>
          <a:ln w="9525">
            <a:noFill/>
            <a:miter lim="800000"/>
            <a:headEnd/>
            <a:tailEnd/>
          </a:ln>
        </p:spPr>
      </p:pic>
      <p:pic>
        <p:nvPicPr>
          <p:cNvPr id="3" name="Curenta di cuscrit (italian folk song) (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custDataLst>
      <p:tags r:id="rId1"/>
    </p:custDataLst>
  </p:cSld>
  <p:clrMapOvr>
    <a:masterClrMapping/>
  </p:clrMapOvr>
  <p:transition spd="med" advClick="0" advTm="9139">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ox(i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2226"/>
                                        </p:tgtEl>
                                        <p:attrNameLst>
                                          <p:attrName>style.visibility</p:attrName>
                                        </p:attrNameLst>
                                      </p:cBhvr>
                                      <p:to>
                                        <p:strVal val="visible"/>
                                      </p:to>
                                    </p:set>
                                    <p:anim calcmode="lin" valueType="num">
                                      <p:cBhvr>
                                        <p:cTn id="18" dur="1000" fill="hold"/>
                                        <p:tgtEl>
                                          <p:spTgt spid="52226"/>
                                        </p:tgtEl>
                                        <p:attrNameLst>
                                          <p:attrName>ppt_w</p:attrName>
                                        </p:attrNameLst>
                                      </p:cBhvr>
                                      <p:tavLst>
                                        <p:tav tm="0">
                                          <p:val>
                                            <p:strVal val="#ppt_w*0.70"/>
                                          </p:val>
                                        </p:tav>
                                        <p:tav tm="100000">
                                          <p:val>
                                            <p:strVal val="#ppt_w"/>
                                          </p:val>
                                        </p:tav>
                                      </p:tavLst>
                                    </p:anim>
                                    <p:anim calcmode="lin" valueType="num">
                                      <p:cBhvr>
                                        <p:cTn id="19" dur="1000" fill="hold"/>
                                        <p:tgtEl>
                                          <p:spTgt spid="52226"/>
                                        </p:tgtEl>
                                        <p:attrNameLst>
                                          <p:attrName>ppt_h</p:attrName>
                                        </p:attrNameLst>
                                      </p:cBhvr>
                                      <p:tavLst>
                                        <p:tav tm="0">
                                          <p:val>
                                            <p:strVal val="#ppt_h"/>
                                          </p:val>
                                        </p:tav>
                                        <p:tav tm="100000">
                                          <p:val>
                                            <p:strVal val="#ppt_h"/>
                                          </p:val>
                                        </p:tav>
                                      </p:tavLst>
                                    </p:anim>
                                    <p:animEffect transition="in" filter="fade">
                                      <p:cBhvr>
                                        <p:cTn id="20" dur="1000"/>
                                        <p:tgtEl>
                                          <p:spTgt spid="52226"/>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52227"/>
                                        </p:tgtEl>
                                        <p:attrNameLst>
                                          <p:attrName>style.visibility</p:attrName>
                                        </p:attrNameLst>
                                      </p:cBhvr>
                                      <p:to>
                                        <p:strVal val="visible"/>
                                      </p:to>
                                    </p:set>
                                    <p:anim calcmode="lin" valueType="num">
                                      <p:cBhvr>
                                        <p:cTn id="25" dur="1000" fill="hold"/>
                                        <p:tgtEl>
                                          <p:spTgt spid="52227"/>
                                        </p:tgtEl>
                                        <p:attrNameLst>
                                          <p:attrName>ppt_w</p:attrName>
                                        </p:attrNameLst>
                                      </p:cBhvr>
                                      <p:tavLst>
                                        <p:tav tm="0">
                                          <p:val>
                                            <p:strVal val="#ppt_w*0.70"/>
                                          </p:val>
                                        </p:tav>
                                        <p:tav tm="100000">
                                          <p:val>
                                            <p:strVal val="#ppt_w"/>
                                          </p:val>
                                        </p:tav>
                                      </p:tavLst>
                                    </p:anim>
                                    <p:anim calcmode="lin" valueType="num">
                                      <p:cBhvr>
                                        <p:cTn id="26" dur="1000" fill="hold"/>
                                        <p:tgtEl>
                                          <p:spTgt spid="52227"/>
                                        </p:tgtEl>
                                        <p:attrNameLst>
                                          <p:attrName>ppt_h</p:attrName>
                                        </p:attrNameLst>
                                      </p:cBhvr>
                                      <p:tavLst>
                                        <p:tav tm="0">
                                          <p:val>
                                            <p:strVal val="#ppt_h"/>
                                          </p:val>
                                        </p:tav>
                                        <p:tav tm="100000">
                                          <p:val>
                                            <p:strVal val="#ppt_h"/>
                                          </p:val>
                                        </p:tav>
                                      </p:tavLst>
                                    </p:anim>
                                    <p:animEffect transition="in" filter="fade">
                                      <p:cBhvr>
                                        <p:cTn id="27" dur="1000"/>
                                        <p:tgtEl>
                                          <p:spTgt spid="52227"/>
                                        </p:tgtEl>
                                      </p:cBhvr>
                                    </p:animEffect>
                                  </p:childTnLst>
                                </p:cTn>
                              </p:par>
                            </p:childTnLst>
                          </p:cTn>
                        </p:par>
                        <p:par>
                          <p:cTn id="28" fill="hold">
                            <p:stCondLst>
                              <p:cond delay="1000"/>
                            </p:stCondLst>
                            <p:childTnLst>
                              <p:par>
                                <p:cTn id="29" presetID="1" presetClass="mediacall" presetSubtype="0" fill="hold" nodeType="afterEffect">
                                  <p:stCondLst>
                                    <p:cond delay="0"/>
                                  </p:stCondLst>
                                  <p:childTnLst>
                                    <p:cmd type="call" cmd="playFrom(0.0)">
                                      <p:cBhvr>
                                        <p:cTn id="3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3"/>
                </p:tgtEl>
              </p:cMediaNode>
            </p:audio>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57158" y="642918"/>
            <a:ext cx="8072494" cy="714380"/>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4000" b="1" dirty="0">
                <a:solidFill>
                  <a:srgbClr val="B81833"/>
                </a:solidFill>
                <a:effectLst>
                  <a:outerShdw blurRad="38100" dist="38100" dir="2700000" algn="tl">
                    <a:srgbClr val="000000">
                      <a:alpha val="43137"/>
                    </a:srgbClr>
                  </a:outerShdw>
                </a:effectLst>
                <a:latin typeface="Showcard Gothic" pitchFamily="82" charset="0"/>
                <a:ea typeface="+mj-ea"/>
                <a:cs typeface="+mj-cs"/>
              </a:rPr>
              <a:t>QUALI SONO I MONUMENTI </a:t>
            </a:r>
            <a:r>
              <a:rPr lang="it-IT" sz="4000" b="1" dirty="0" err="1">
                <a:solidFill>
                  <a:srgbClr val="B81833"/>
                </a:solidFill>
                <a:effectLst>
                  <a:outerShdw blurRad="38100" dist="38100" dir="2700000" algn="tl">
                    <a:srgbClr val="000000">
                      <a:alpha val="43137"/>
                    </a:srgbClr>
                  </a:outerShdw>
                </a:effectLst>
                <a:latin typeface="Showcard Gothic" pitchFamily="82" charset="0"/>
                <a:ea typeface="+mj-ea"/>
                <a:cs typeface="+mj-cs"/>
              </a:rPr>
              <a:t>DI</a:t>
            </a:r>
            <a:r>
              <a:rPr lang="it-IT" sz="4000" b="1" dirty="0">
                <a:solidFill>
                  <a:srgbClr val="B81833"/>
                </a:solidFill>
                <a:effectLst>
                  <a:outerShdw blurRad="38100" dist="38100" dir="2700000" algn="tl">
                    <a:srgbClr val="000000">
                      <a:alpha val="43137"/>
                    </a:srgbClr>
                  </a:outerShdw>
                </a:effectLst>
                <a:latin typeface="Showcard Gothic" pitchFamily="82" charset="0"/>
                <a:ea typeface="+mj-ea"/>
                <a:cs typeface="+mj-cs"/>
              </a:rPr>
              <a:t> RIFREDDO?</a:t>
            </a:r>
          </a:p>
        </p:txBody>
      </p:sp>
      <p:sp>
        <p:nvSpPr>
          <p:cNvPr id="5" name="Rettangolo 4"/>
          <p:cNvSpPr/>
          <p:nvPr/>
        </p:nvSpPr>
        <p:spPr>
          <a:xfrm>
            <a:off x="285720" y="1643050"/>
            <a:ext cx="7574651" cy="830997"/>
          </a:xfrm>
          <a:prstGeom prst="rect">
            <a:avLst/>
          </a:prstGeom>
          <a:noFill/>
        </p:spPr>
        <p:txBody>
          <a:bodyPr>
            <a:spAutoFit/>
          </a:bodyPr>
          <a:lstStyle/>
          <a:p>
            <a:pPr algn="ctr" fontAlgn="auto">
              <a:spcBef>
                <a:spcPts val="0"/>
              </a:spcBef>
              <a:spcAft>
                <a:spcPts val="0"/>
              </a:spcAft>
              <a:buFont typeface="Wingdings" pitchFamily="2" charset="2"/>
              <a:buChar char="§"/>
              <a:defRPr/>
            </a:pPr>
            <a:r>
              <a:rPr lang="it-IT" sz="48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Monumento ai caduti</a:t>
            </a:r>
          </a:p>
        </p:txBody>
      </p:sp>
      <p:pic>
        <p:nvPicPr>
          <p:cNvPr id="58371" name="Picture 2" descr="E:\foto rifreddo\monumento ai caduti.jpg"/>
          <p:cNvPicPr>
            <a:picLocks noChangeAspect="1" noChangeArrowheads="1"/>
          </p:cNvPicPr>
          <p:nvPr/>
        </p:nvPicPr>
        <p:blipFill>
          <a:blip r:embed="rId3"/>
          <a:srcRect/>
          <a:stretch>
            <a:fillRect/>
          </a:stretch>
        </p:blipFill>
        <p:spPr bwMode="auto">
          <a:xfrm>
            <a:off x="571500" y="2500313"/>
            <a:ext cx="4953000" cy="3714750"/>
          </a:xfrm>
          <a:prstGeom prst="rect">
            <a:avLst/>
          </a:prstGeom>
          <a:noFill/>
          <a:ln w="9525">
            <a:noFill/>
            <a:miter lim="800000"/>
            <a:headEnd/>
            <a:tailEnd/>
          </a:ln>
        </p:spPr>
      </p:pic>
    </p:spTree>
    <p:custDataLst>
      <p:tags r:id="rId1"/>
    </p:custDataLst>
  </p:cSld>
  <p:clrMapOvr>
    <a:masterClrMapping/>
  </p:clrMapOvr>
  <p:transition spd="med" advClick="0" advTm="6211">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foto rifreddo\monastero.jpg"/>
          <p:cNvPicPr>
            <a:picLocks noChangeAspect="1" noChangeArrowheads="1"/>
          </p:cNvPicPr>
          <p:nvPr/>
        </p:nvPicPr>
        <p:blipFill>
          <a:blip r:embed="rId3"/>
          <a:srcRect/>
          <a:stretch>
            <a:fillRect/>
          </a:stretch>
        </p:blipFill>
        <p:spPr bwMode="auto">
          <a:xfrm>
            <a:off x="142875" y="2714625"/>
            <a:ext cx="4238625" cy="3179763"/>
          </a:xfrm>
          <a:prstGeom prst="rect">
            <a:avLst/>
          </a:prstGeom>
          <a:noFill/>
          <a:ln w="9525">
            <a:noFill/>
            <a:miter lim="800000"/>
            <a:headEnd/>
            <a:tailEnd/>
          </a:ln>
        </p:spPr>
      </p:pic>
      <p:sp>
        <p:nvSpPr>
          <p:cNvPr id="4" name="Rettangolo 3"/>
          <p:cNvSpPr/>
          <p:nvPr/>
        </p:nvSpPr>
        <p:spPr>
          <a:xfrm>
            <a:off x="214282" y="0"/>
            <a:ext cx="4286280" cy="2554545"/>
          </a:xfrm>
          <a:prstGeom prst="rect">
            <a:avLst/>
          </a:prstGeom>
          <a:noFill/>
        </p:spPr>
        <p:txBody>
          <a:bodyPr>
            <a:spAutoFit/>
          </a:bodyPr>
          <a:lstStyle/>
          <a:p>
            <a:pPr algn="ctr" fontAlgn="auto">
              <a:spcBef>
                <a:spcPts val="0"/>
              </a:spcBef>
              <a:spcAft>
                <a:spcPts val="0"/>
              </a:spcAft>
              <a:buFont typeface="Wingdings" pitchFamily="2" charset="2"/>
              <a:buChar char="§"/>
              <a:defRPr/>
            </a:pPr>
            <a:r>
              <a:rPr lang="it-IT" sz="40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L’Antico monastero di s. maria della stella</a:t>
            </a:r>
          </a:p>
        </p:txBody>
      </p:sp>
      <p:sp>
        <p:nvSpPr>
          <p:cNvPr id="6" name="Rettangolo 5"/>
          <p:cNvSpPr/>
          <p:nvPr/>
        </p:nvSpPr>
        <p:spPr>
          <a:xfrm>
            <a:off x="4572000" y="214313"/>
            <a:ext cx="4572000" cy="2862262"/>
          </a:xfrm>
          <a:prstGeom prst="rect">
            <a:avLst/>
          </a:prstGeom>
        </p:spPr>
        <p:txBody>
          <a:bodyPr>
            <a:spAutoFit/>
          </a:bodyPr>
          <a:lstStyle/>
          <a:p>
            <a:pPr fontAlgn="auto">
              <a:spcBef>
                <a:spcPts val="0"/>
              </a:spcBef>
              <a:spcAft>
                <a:spcPts val="0"/>
              </a:spcAft>
              <a:defRPr/>
            </a:pPr>
            <a:r>
              <a:rPr lang="it-IT" dirty="0">
                <a:solidFill>
                  <a:schemeClr val="accent3">
                    <a:lumMod val="25000"/>
                  </a:schemeClr>
                </a:solidFill>
                <a:latin typeface="+mn-lt"/>
              </a:rPr>
              <a:t>L’importante monastero cistercense femminile risale al XII sec. ed è stato recentemente restaurato e aperto alle visite del pubblico dal 2004. Nei suoi locali è stato recuperato un ambiente che ospita la postazione multimediale del “Paesaggio storico del Mombracco” con immagini delle risorse storico-artistiche ed ambientali e dei documenti storici conservati nell’Archivio comunale.</a:t>
            </a:r>
          </a:p>
        </p:txBody>
      </p:sp>
      <p:pic>
        <p:nvPicPr>
          <p:cNvPr id="5122" name="Picture 2" descr="C:\Users\Simona\Desktop\Rifreddo_immagini da GEarth\foto3977.jpg"/>
          <p:cNvPicPr>
            <a:picLocks noChangeAspect="1" noChangeArrowheads="1"/>
          </p:cNvPicPr>
          <p:nvPr/>
        </p:nvPicPr>
        <p:blipFill>
          <a:blip r:embed="rId4"/>
          <a:srcRect/>
          <a:stretch>
            <a:fillRect/>
          </a:stretch>
        </p:blipFill>
        <p:spPr bwMode="auto">
          <a:xfrm>
            <a:off x="4214813" y="3286125"/>
            <a:ext cx="4476750" cy="3362325"/>
          </a:xfrm>
          <a:prstGeom prst="rect">
            <a:avLst/>
          </a:prstGeom>
          <a:noFill/>
          <a:ln w="9525">
            <a:noFill/>
            <a:miter lim="800000"/>
            <a:headEnd/>
            <a:tailEnd/>
          </a:ln>
        </p:spPr>
      </p:pic>
    </p:spTree>
    <p:custDataLst>
      <p:tags r:id="rId1"/>
    </p:custDataLst>
  </p:cSld>
  <p:clrMapOvr>
    <a:masterClrMapping/>
  </p:clrMapOvr>
  <p:transition spd="med" advClick="0" advTm="19377">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14282" y="214290"/>
            <a:ext cx="8215370" cy="830997"/>
          </a:xfrm>
          <a:prstGeom prst="rect">
            <a:avLst/>
          </a:prstGeom>
          <a:noFill/>
        </p:spPr>
        <p:txBody>
          <a:bodyPr>
            <a:spAutoFit/>
          </a:bodyPr>
          <a:lstStyle/>
          <a:p>
            <a:pPr algn="ctr" fontAlgn="auto">
              <a:spcBef>
                <a:spcPts val="0"/>
              </a:spcBef>
              <a:spcAft>
                <a:spcPts val="0"/>
              </a:spcAft>
              <a:buFont typeface="Wingdings" pitchFamily="2" charset="2"/>
              <a:buChar char="§"/>
              <a:defRPr/>
            </a:pPr>
            <a:r>
              <a:rPr lang="it-IT" sz="48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Facciata del municipio</a:t>
            </a:r>
          </a:p>
        </p:txBody>
      </p:sp>
      <p:pic>
        <p:nvPicPr>
          <p:cNvPr id="2051" name="Picture 3" descr="E:\foto rifreddo\municipio%20old.jpg"/>
          <p:cNvPicPr>
            <a:picLocks noChangeAspect="1" noChangeArrowheads="1"/>
          </p:cNvPicPr>
          <p:nvPr/>
        </p:nvPicPr>
        <p:blipFill>
          <a:blip r:embed="rId3"/>
          <a:srcRect/>
          <a:stretch>
            <a:fillRect/>
          </a:stretch>
        </p:blipFill>
        <p:spPr bwMode="auto">
          <a:xfrm>
            <a:off x="571500" y="1785938"/>
            <a:ext cx="3505200" cy="4641850"/>
          </a:xfrm>
          <a:prstGeom prst="rect">
            <a:avLst/>
          </a:prstGeom>
          <a:noFill/>
          <a:ln w="9525">
            <a:noFill/>
            <a:miter lim="800000"/>
            <a:headEnd/>
            <a:tailEnd/>
          </a:ln>
        </p:spPr>
      </p:pic>
      <p:sp>
        <p:nvSpPr>
          <p:cNvPr id="60419" name="CasellaDiTesto 6"/>
          <p:cNvSpPr txBox="1">
            <a:spLocks noChangeArrowheads="1"/>
          </p:cNvSpPr>
          <p:nvPr/>
        </p:nvSpPr>
        <p:spPr bwMode="auto">
          <a:xfrm>
            <a:off x="642938" y="6488113"/>
            <a:ext cx="642937" cy="369887"/>
          </a:xfrm>
          <a:prstGeom prst="rect">
            <a:avLst/>
          </a:prstGeom>
          <a:noFill/>
          <a:ln w="9525">
            <a:noFill/>
            <a:miter lim="800000"/>
            <a:headEnd/>
            <a:tailEnd/>
          </a:ln>
        </p:spPr>
        <p:txBody>
          <a:bodyPr>
            <a:spAutoFit/>
          </a:bodyPr>
          <a:lstStyle/>
          <a:p>
            <a:r>
              <a:rPr lang="it-IT">
                <a:solidFill>
                  <a:srgbClr val="FF0000"/>
                </a:solidFill>
                <a:latin typeface="Showcard Gothic" pitchFamily="82" charset="0"/>
              </a:rPr>
              <a:t>ieri</a:t>
            </a:r>
          </a:p>
        </p:txBody>
      </p:sp>
      <p:pic>
        <p:nvPicPr>
          <p:cNvPr id="2052" name="Picture 4" descr="E:\foto rifreddo\foto comune oggi.jpg"/>
          <p:cNvPicPr>
            <a:picLocks noChangeAspect="1" noChangeArrowheads="1"/>
          </p:cNvPicPr>
          <p:nvPr/>
        </p:nvPicPr>
        <p:blipFill>
          <a:blip r:embed="rId4"/>
          <a:srcRect l="1138" r="36221"/>
          <a:stretch>
            <a:fillRect/>
          </a:stretch>
        </p:blipFill>
        <p:spPr bwMode="auto">
          <a:xfrm>
            <a:off x="4286250" y="1857375"/>
            <a:ext cx="3929063" cy="4500563"/>
          </a:xfrm>
          <a:prstGeom prst="rect">
            <a:avLst/>
          </a:prstGeom>
          <a:noFill/>
          <a:ln w="9525">
            <a:noFill/>
            <a:miter lim="800000"/>
            <a:headEnd/>
            <a:tailEnd/>
          </a:ln>
        </p:spPr>
      </p:pic>
      <p:sp>
        <p:nvSpPr>
          <p:cNvPr id="60421" name="CasellaDiTesto 8"/>
          <p:cNvSpPr txBox="1">
            <a:spLocks noChangeArrowheads="1"/>
          </p:cNvSpPr>
          <p:nvPr/>
        </p:nvSpPr>
        <p:spPr bwMode="auto">
          <a:xfrm>
            <a:off x="4286250" y="6488113"/>
            <a:ext cx="785813" cy="369887"/>
          </a:xfrm>
          <a:prstGeom prst="rect">
            <a:avLst/>
          </a:prstGeom>
          <a:noFill/>
          <a:ln w="9525">
            <a:noFill/>
            <a:miter lim="800000"/>
            <a:headEnd/>
            <a:tailEnd/>
          </a:ln>
        </p:spPr>
        <p:txBody>
          <a:bodyPr>
            <a:spAutoFit/>
          </a:bodyPr>
          <a:lstStyle/>
          <a:p>
            <a:r>
              <a:rPr lang="it-IT">
                <a:solidFill>
                  <a:srgbClr val="FF0000"/>
                </a:solidFill>
                <a:latin typeface="Showcard Gothic" pitchFamily="82" charset="0"/>
              </a:rPr>
              <a:t>oggi</a:t>
            </a:r>
          </a:p>
        </p:txBody>
      </p:sp>
      <p:sp>
        <p:nvSpPr>
          <p:cNvPr id="8" name="Rettangolo 7"/>
          <p:cNvSpPr/>
          <p:nvPr/>
        </p:nvSpPr>
        <p:spPr>
          <a:xfrm>
            <a:off x="714375" y="1143000"/>
            <a:ext cx="7143750" cy="461963"/>
          </a:xfrm>
          <a:prstGeom prst="rect">
            <a:avLst/>
          </a:prstGeom>
        </p:spPr>
        <p:txBody>
          <a:bodyPr>
            <a:spAutoFit/>
          </a:bodyPr>
          <a:lstStyle/>
          <a:p>
            <a:pPr fontAlgn="auto">
              <a:spcBef>
                <a:spcPts val="0"/>
              </a:spcBef>
              <a:spcAft>
                <a:spcPts val="0"/>
              </a:spcAft>
              <a:defRPr/>
            </a:pPr>
            <a:r>
              <a:rPr lang="it-IT" sz="2400" b="1" dirty="0">
                <a:solidFill>
                  <a:schemeClr val="accent3">
                    <a:lumMod val="25000"/>
                  </a:schemeClr>
                </a:solidFill>
                <a:latin typeface="+mn-lt"/>
              </a:rPr>
              <a:t>Si affaccia su Piazza Vittoria e risale al XV secolo</a:t>
            </a:r>
          </a:p>
        </p:txBody>
      </p:sp>
    </p:spTree>
    <p:custDataLst>
      <p:tags r:id="rId1"/>
    </p:custDataLst>
  </p:cSld>
  <p:clrMapOvr>
    <a:masterClrMapping/>
  </p:clrMapOvr>
  <p:transition spd="med" advClick="0" advTm="9629">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1000" fill="hold"/>
                                        <p:tgtEl>
                                          <p:spTgt spid="2051"/>
                                        </p:tgtEl>
                                        <p:attrNameLst>
                                          <p:attrName>ppt_w</p:attrName>
                                        </p:attrNameLst>
                                      </p:cBhvr>
                                      <p:tavLst>
                                        <p:tav tm="0">
                                          <p:val>
                                            <p:strVal val="#ppt_w*0.70"/>
                                          </p:val>
                                        </p:tav>
                                        <p:tav tm="100000">
                                          <p:val>
                                            <p:strVal val="#ppt_w"/>
                                          </p:val>
                                        </p:tav>
                                      </p:tavLst>
                                    </p:anim>
                                    <p:anim calcmode="lin" valueType="num">
                                      <p:cBhvr>
                                        <p:cTn id="20" dur="1000" fill="hold"/>
                                        <p:tgtEl>
                                          <p:spTgt spid="2051"/>
                                        </p:tgtEl>
                                        <p:attrNameLst>
                                          <p:attrName>ppt_h</p:attrName>
                                        </p:attrNameLst>
                                      </p:cBhvr>
                                      <p:tavLst>
                                        <p:tav tm="0">
                                          <p:val>
                                            <p:strVal val="#ppt_h"/>
                                          </p:val>
                                        </p:tav>
                                        <p:tav tm="100000">
                                          <p:val>
                                            <p:strVal val="#ppt_h"/>
                                          </p:val>
                                        </p:tav>
                                      </p:tavLst>
                                    </p:anim>
                                    <p:animEffect transition="in" filter="fade">
                                      <p:cBhvr>
                                        <p:cTn id="21" dur="10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1000" fill="hold"/>
                                        <p:tgtEl>
                                          <p:spTgt spid="2052"/>
                                        </p:tgtEl>
                                        <p:attrNameLst>
                                          <p:attrName>ppt_w</p:attrName>
                                        </p:attrNameLst>
                                      </p:cBhvr>
                                      <p:tavLst>
                                        <p:tav tm="0">
                                          <p:val>
                                            <p:strVal val="#ppt_w*0.70"/>
                                          </p:val>
                                        </p:tav>
                                        <p:tav tm="100000">
                                          <p:val>
                                            <p:strVal val="#ppt_w"/>
                                          </p:val>
                                        </p:tav>
                                      </p:tavLst>
                                    </p:anim>
                                    <p:anim calcmode="lin" valueType="num">
                                      <p:cBhvr>
                                        <p:cTn id="27" dur="1000" fill="hold"/>
                                        <p:tgtEl>
                                          <p:spTgt spid="2052"/>
                                        </p:tgtEl>
                                        <p:attrNameLst>
                                          <p:attrName>ppt_h</p:attrName>
                                        </p:attrNameLst>
                                      </p:cBhvr>
                                      <p:tavLst>
                                        <p:tav tm="0">
                                          <p:val>
                                            <p:strVal val="#ppt_h"/>
                                          </p:val>
                                        </p:tav>
                                        <p:tav tm="100000">
                                          <p:val>
                                            <p:strVal val="#ppt_h"/>
                                          </p:val>
                                        </p:tav>
                                      </p:tavLst>
                                    </p:anim>
                                    <p:animEffect transition="in" filter="fade">
                                      <p:cBhvr>
                                        <p:cTn id="28"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285720" y="142852"/>
            <a:ext cx="8429684" cy="785818"/>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it-IT" sz="6000" b="1" dirty="0">
                <a:solidFill>
                  <a:srgbClr val="B81833"/>
                </a:solidFill>
                <a:effectLst>
                  <a:outerShdw blurRad="38100" dist="38100" dir="2700000" algn="tl">
                    <a:srgbClr val="000000">
                      <a:alpha val="43137"/>
                    </a:srgbClr>
                  </a:outerShdw>
                </a:effectLst>
                <a:latin typeface="Showcard Gothic" pitchFamily="82" charset="0"/>
                <a:ea typeface="+mj-ea"/>
                <a:cs typeface="+mj-cs"/>
              </a:rPr>
              <a:t>Le feste di rifreddo</a:t>
            </a:r>
          </a:p>
        </p:txBody>
      </p:sp>
      <p:sp>
        <p:nvSpPr>
          <p:cNvPr id="6" name="Rettangolo 5"/>
          <p:cNvSpPr/>
          <p:nvPr/>
        </p:nvSpPr>
        <p:spPr>
          <a:xfrm>
            <a:off x="285720" y="1000108"/>
            <a:ext cx="3429024" cy="1200329"/>
          </a:xfrm>
          <a:prstGeom prst="rect">
            <a:avLst/>
          </a:prstGeom>
          <a:noFill/>
        </p:spPr>
        <p:txBody>
          <a:bodyPr>
            <a:spAutoFit/>
          </a:bodyPr>
          <a:lstStyle/>
          <a:p>
            <a:pPr fontAlgn="auto">
              <a:spcBef>
                <a:spcPts val="0"/>
              </a:spcBef>
              <a:spcAft>
                <a:spcPts val="0"/>
              </a:spcAft>
              <a:buFont typeface="Wingdings" pitchFamily="2" charset="2"/>
              <a:buChar char="§"/>
              <a:defRPr/>
            </a:pPr>
            <a:r>
              <a:rPr lang="it-IT" sz="36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La Giornata</a:t>
            </a:r>
          </a:p>
          <a:p>
            <a:pPr fontAlgn="auto">
              <a:spcBef>
                <a:spcPts val="0"/>
              </a:spcBef>
              <a:spcAft>
                <a:spcPts val="0"/>
              </a:spcAft>
              <a:defRPr/>
            </a:pPr>
            <a:r>
              <a:rPr lang="it-IT" sz="36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contadina</a:t>
            </a:r>
          </a:p>
        </p:txBody>
      </p:sp>
      <p:pic>
        <p:nvPicPr>
          <p:cNvPr id="3074" name="Picture 2" descr="E:\foto rifreddo\giornata contadina.jpg"/>
          <p:cNvPicPr>
            <a:picLocks noChangeAspect="1" noChangeArrowheads="1"/>
          </p:cNvPicPr>
          <p:nvPr/>
        </p:nvPicPr>
        <p:blipFill>
          <a:blip r:embed="rId2"/>
          <a:srcRect/>
          <a:stretch>
            <a:fillRect/>
          </a:stretch>
        </p:blipFill>
        <p:spPr bwMode="auto">
          <a:xfrm>
            <a:off x="4714875" y="1143000"/>
            <a:ext cx="4191000" cy="5608638"/>
          </a:xfrm>
          <a:prstGeom prst="rect">
            <a:avLst/>
          </a:prstGeom>
          <a:noFill/>
          <a:ln w="9525">
            <a:noFill/>
            <a:miter lim="800000"/>
            <a:headEnd/>
            <a:tailEnd/>
          </a:ln>
        </p:spPr>
      </p:pic>
      <p:sp>
        <p:nvSpPr>
          <p:cNvPr id="7" name="Rettangolo 6"/>
          <p:cNvSpPr/>
          <p:nvPr/>
        </p:nvSpPr>
        <p:spPr>
          <a:xfrm>
            <a:off x="0" y="2357438"/>
            <a:ext cx="4786313" cy="3478212"/>
          </a:xfrm>
          <a:prstGeom prst="rect">
            <a:avLst/>
          </a:prstGeom>
        </p:spPr>
        <p:txBody>
          <a:bodyPr>
            <a:spAutoFit/>
          </a:bodyPr>
          <a:lstStyle/>
          <a:p>
            <a:pPr fontAlgn="auto">
              <a:spcBef>
                <a:spcPts val="0"/>
              </a:spcBef>
              <a:spcAft>
                <a:spcPts val="0"/>
              </a:spcAft>
              <a:defRPr/>
            </a:pPr>
            <a:r>
              <a:rPr lang="it-IT" sz="2000" dirty="0">
                <a:solidFill>
                  <a:schemeClr val="accent3">
                    <a:lumMod val="25000"/>
                  </a:schemeClr>
                </a:solidFill>
                <a:latin typeface="+mn-lt"/>
              </a:rPr>
              <a:t>Anche quest’anno, ad ottobre, si è svolta la famosa manifestazione all’insegna delle vecchie tradizioni della Valle Po, che ha richiamato nel piccolo comune montano un bel numero di turisti e curiosi.</a:t>
            </a:r>
          </a:p>
          <a:p>
            <a:pPr fontAlgn="auto">
              <a:spcBef>
                <a:spcPts val="0"/>
              </a:spcBef>
              <a:spcAft>
                <a:spcPts val="0"/>
              </a:spcAft>
              <a:defRPr/>
            </a:pPr>
            <a:r>
              <a:rPr lang="it-IT" sz="2000" dirty="0">
                <a:solidFill>
                  <a:schemeClr val="accent3">
                    <a:lumMod val="25000"/>
                  </a:schemeClr>
                </a:solidFill>
                <a:latin typeface="+mn-lt"/>
              </a:rPr>
              <a:t>Una festa che vede le mandrie attraversare il centro cittadino e gli animali esposti per tutta la giornata. Non mancano poi un grande mercato, trattori d'epoca musica, ballo e stand enogastronomici con castagne e la minestra di trippe.</a:t>
            </a:r>
          </a:p>
        </p:txBody>
      </p:sp>
    </p:spTree>
  </p:cSld>
  <p:clrMapOvr>
    <a:masterClrMapping/>
  </p:clrMapOvr>
  <p:transition spd="med" advClick="0" advTm="1885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1000" fill="hold"/>
                                        <p:tgtEl>
                                          <p:spTgt spid="3074"/>
                                        </p:tgtEl>
                                        <p:attrNameLst>
                                          <p:attrName>ppt_w</p:attrName>
                                        </p:attrNameLst>
                                      </p:cBhvr>
                                      <p:tavLst>
                                        <p:tav tm="0">
                                          <p:val>
                                            <p:strVal val="#ppt_w*0.70"/>
                                          </p:val>
                                        </p:tav>
                                        <p:tav tm="100000">
                                          <p:val>
                                            <p:strVal val="#ppt_w"/>
                                          </p:val>
                                        </p:tav>
                                      </p:tavLst>
                                    </p:anim>
                                    <p:anim calcmode="lin" valueType="num">
                                      <p:cBhvr>
                                        <p:cTn id="26" dur="1000" fill="hold"/>
                                        <p:tgtEl>
                                          <p:spTgt spid="3074"/>
                                        </p:tgtEl>
                                        <p:attrNameLst>
                                          <p:attrName>ppt_h</p:attrName>
                                        </p:attrNameLst>
                                      </p:cBhvr>
                                      <p:tavLst>
                                        <p:tav tm="0">
                                          <p:val>
                                            <p:strVal val="#ppt_h"/>
                                          </p:val>
                                        </p:tav>
                                        <p:tav tm="100000">
                                          <p:val>
                                            <p:strVal val="#ppt_h"/>
                                          </p:val>
                                        </p:tav>
                                      </p:tavLst>
                                    </p:anim>
                                    <p:animEffect transition="in" filter="fade">
                                      <p:cBhvr>
                                        <p:cTn id="2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85750" y="1643063"/>
            <a:ext cx="3429000" cy="646112"/>
          </a:xfrm>
          <a:prstGeom prst="rect">
            <a:avLst/>
          </a:prstGeom>
          <a:noFill/>
        </p:spPr>
        <p:txBody>
          <a:bodyPr>
            <a:spAutoFit/>
          </a:bodyPr>
          <a:lstStyle/>
          <a:p>
            <a:pPr fontAlgn="auto">
              <a:spcBef>
                <a:spcPts val="0"/>
              </a:spcBef>
              <a:spcAft>
                <a:spcPts val="0"/>
              </a:spcAft>
              <a:buFont typeface="Wingdings" pitchFamily="2" charset="2"/>
              <a:buChar char="§"/>
              <a:defRPr/>
            </a:pPr>
            <a:endParaRPr lang="it-IT" sz="36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endParaRPr>
          </a:p>
        </p:txBody>
      </p:sp>
      <p:sp>
        <p:nvSpPr>
          <p:cNvPr id="5" name="Rettangolo 4"/>
          <p:cNvSpPr/>
          <p:nvPr/>
        </p:nvSpPr>
        <p:spPr>
          <a:xfrm>
            <a:off x="285720" y="214290"/>
            <a:ext cx="5643602" cy="1200329"/>
          </a:xfrm>
          <a:prstGeom prst="rect">
            <a:avLst/>
          </a:prstGeom>
          <a:noFill/>
        </p:spPr>
        <p:txBody>
          <a:bodyPr>
            <a:spAutoFit/>
          </a:bodyPr>
          <a:lstStyle/>
          <a:p>
            <a:pPr fontAlgn="auto">
              <a:spcBef>
                <a:spcPts val="0"/>
              </a:spcBef>
              <a:spcAft>
                <a:spcPts val="0"/>
              </a:spcAft>
              <a:buFont typeface="Wingdings" pitchFamily="2" charset="2"/>
              <a:buChar char="§"/>
              <a:defRPr/>
            </a:pPr>
            <a:r>
              <a:rPr lang="it-IT" sz="36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Festa della madonna del </a:t>
            </a:r>
            <a:r>
              <a:rPr lang="it-IT" sz="36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devesio</a:t>
            </a:r>
            <a:endParaRPr lang="it-IT" sz="36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endParaRPr>
          </a:p>
        </p:txBody>
      </p:sp>
      <p:pic>
        <p:nvPicPr>
          <p:cNvPr id="4098" name="Picture 2" descr="E:\foto rifreddo\festa madonna del devesio.jpg"/>
          <p:cNvPicPr>
            <a:picLocks noChangeAspect="1" noChangeArrowheads="1"/>
          </p:cNvPicPr>
          <p:nvPr/>
        </p:nvPicPr>
        <p:blipFill>
          <a:blip r:embed="rId3"/>
          <a:srcRect/>
          <a:stretch>
            <a:fillRect/>
          </a:stretch>
        </p:blipFill>
        <p:spPr bwMode="auto">
          <a:xfrm>
            <a:off x="1571625" y="3786188"/>
            <a:ext cx="3286125" cy="2825750"/>
          </a:xfrm>
          <a:prstGeom prst="rect">
            <a:avLst/>
          </a:prstGeom>
          <a:noFill/>
          <a:ln w="9525">
            <a:noFill/>
            <a:miter lim="800000"/>
            <a:headEnd/>
            <a:tailEnd/>
          </a:ln>
        </p:spPr>
      </p:pic>
      <p:sp>
        <p:nvSpPr>
          <p:cNvPr id="6" name="Rettangolo 5"/>
          <p:cNvSpPr/>
          <p:nvPr/>
        </p:nvSpPr>
        <p:spPr>
          <a:xfrm>
            <a:off x="4857750" y="1357313"/>
            <a:ext cx="4286250" cy="3786187"/>
          </a:xfrm>
          <a:prstGeom prst="rect">
            <a:avLst/>
          </a:prstGeom>
        </p:spPr>
        <p:txBody>
          <a:bodyPr>
            <a:spAutoFit/>
          </a:bodyPr>
          <a:lstStyle/>
          <a:p>
            <a:pPr fontAlgn="auto">
              <a:spcBef>
                <a:spcPts val="0"/>
              </a:spcBef>
              <a:spcAft>
                <a:spcPts val="0"/>
              </a:spcAft>
              <a:defRPr/>
            </a:pPr>
            <a:r>
              <a:rPr lang="it-IT" sz="2000" dirty="0">
                <a:solidFill>
                  <a:schemeClr val="accent3">
                    <a:lumMod val="25000"/>
                  </a:schemeClr>
                </a:solidFill>
                <a:latin typeface="+mn-lt"/>
              </a:rPr>
              <a:t>Ogni anno, dal 3 al 5 agosto, i rifreddesi si danno appuntamento presso il santuario del Devesio per festeggiare la festa della “Madonna della neve”. Un evento che si può definire come una seconda festa patronale, vista l’affezione che la popolazione ha per lo stesso, e che si caratterizza per il grande pranzo domenicale sotto i castagni che attorniano il santuario e per i molti giochi organizzati per i bambini.</a:t>
            </a:r>
          </a:p>
        </p:txBody>
      </p:sp>
      <p:pic>
        <p:nvPicPr>
          <p:cNvPr id="2050" name="Picture 2" descr="C:\Users\Simona\Desktop\R_155ec32a6b.jpg"/>
          <p:cNvPicPr>
            <a:picLocks noChangeAspect="1" noChangeArrowheads="1"/>
          </p:cNvPicPr>
          <p:nvPr/>
        </p:nvPicPr>
        <p:blipFill>
          <a:blip r:embed="rId4"/>
          <a:srcRect/>
          <a:stretch>
            <a:fillRect/>
          </a:stretch>
        </p:blipFill>
        <p:spPr bwMode="auto">
          <a:xfrm>
            <a:off x="357188" y="1428750"/>
            <a:ext cx="2957512" cy="2868613"/>
          </a:xfrm>
          <a:prstGeom prst="rect">
            <a:avLst/>
          </a:prstGeom>
          <a:noFill/>
          <a:ln w="9525">
            <a:noFill/>
            <a:miter lim="800000"/>
            <a:headEnd/>
            <a:tailEnd/>
          </a:ln>
        </p:spPr>
      </p:pic>
    </p:spTree>
    <p:custDataLst>
      <p:tags r:id="rId1"/>
    </p:custDataLst>
  </p:cSld>
  <p:clrMapOvr>
    <a:masterClrMapping/>
  </p:clrMapOvr>
  <p:transition spd="med" advClick="0" advTm="18622">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p:cTn id="18" dur="1000" fill="hold"/>
                                        <p:tgtEl>
                                          <p:spTgt spid="2050"/>
                                        </p:tgtEl>
                                        <p:attrNameLst>
                                          <p:attrName>ppt_w</p:attrName>
                                        </p:attrNameLst>
                                      </p:cBhvr>
                                      <p:tavLst>
                                        <p:tav tm="0">
                                          <p:val>
                                            <p:strVal val="#ppt_w*0.70"/>
                                          </p:val>
                                        </p:tav>
                                        <p:tav tm="100000">
                                          <p:val>
                                            <p:strVal val="#ppt_w"/>
                                          </p:val>
                                        </p:tav>
                                      </p:tavLst>
                                    </p:anim>
                                    <p:anim calcmode="lin" valueType="num">
                                      <p:cBhvr>
                                        <p:cTn id="19" dur="1000" fill="hold"/>
                                        <p:tgtEl>
                                          <p:spTgt spid="2050"/>
                                        </p:tgtEl>
                                        <p:attrNameLst>
                                          <p:attrName>ppt_h</p:attrName>
                                        </p:attrNameLst>
                                      </p:cBhvr>
                                      <p:tavLst>
                                        <p:tav tm="0">
                                          <p:val>
                                            <p:strVal val="#ppt_h"/>
                                          </p:val>
                                        </p:tav>
                                        <p:tav tm="100000">
                                          <p:val>
                                            <p:strVal val="#ppt_h"/>
                                          </p:val>
                                        </p:tav>
                                      </p:tavLst>
                                    </p:anim>
                                    <p:animEffect transition="in" filter="fade">
                                      <p:cBhvr>
                                        <p:cTn id="20" dur="1000"/>
                                        <p:tgtEl>
                                          <p:spTgt spid="2050"/>
                                        </p:tgtEl>
                                      </p:cBhvr>
                                    </p:animEffect>
                                  </p:childTnLst>
                                </p:cTn>
                              </p:par>
                            </p:childTnLst>
                          </p:cTn>
                        </p:par>
                        <p:par>
                          <p:cTn id="21" fill="hold">
                            <p:stCondLst>
                              <p:cond delay="2500"/>
                            </p:stCondLst>
                            <p:childTnLst>
                              <p:par>
                                <p:cTn id="22" presetID="55" presetClass="entr" presetSubtype="0" fill="hold" nodeType="afterEffect">
                                  <p:stCondLst>
                                    <p:cond delay="0"/>
                                  </p:stCondLst>
                                  <p:childTnLst>
                                    <p:set>
                                      <p:cBhvr>
                                        <p:cTn id="23" dur="1" fill="hold">
                                          <p:stCondLst>
                                            <p:cond delay="0"/>
                                          </p:stCondLst>
                                        </p:cTn>
                                        <p:tgtEl>
                                          <p:spTgt spid="4098"/>
                                        </p:tgtEl>
                                        <p:attrNameLst>
                                          <p:attrName>style.visibility</p:attrName>
                                        </p:attrNameLst>
                                      </p:cBhvr>
                                      <p:to>
                                        <p:strVal val="visible"/>
                                      </p:to>
                                    </p:set>
                                    <p:anim calcmode="lin" valueType="num">
                                      <p:cBhvr>
                                        <p:cTn id="24" dur="1000" fill="hold"/>
                                        <p:tgtEl>
                                          <p:spTgt spid="4098"/>
                                        </p:tgtEl>
                                        <p:attrNameLst>
                                          <p:attrName>ppt_w</p:attrName>
                                        </p:attrNameLst>
                                      </p:cBhvr>
                                      <p:tavLst>
                                        <p:tav tm="0">
                                          <p:val>
                                            <p:strVal val="#ppt_w*0.70"/>
                                          </p:val>
                                        </p:tav>
                                        <p:tav tm="100000">
                                          <p:val>
                                            <p:strVal val="#ppt_w"/>
                                          </p:val>
                                        </p:tav>
                                      </p:tavLst>
                                    </p:anim>
                                    <p:anim calcmode="lin" valueType="num">
                                      <p:cBhvr>
                                        <p:cTn id="25" dur="1000" fill="hold"/>
                                        <p:tgtEl>
                                          <p:spTgt spid="4098"/>
                                        </p:tgtEl>
                                        <p:attrNameLst>
                                          <p:attrName>ppt_h</p:attrName>
                                        </p:attrNameLst>
                                      </p:cBhvr>
                                      <p:tavLst>
                                        <p:tav tm="0">
                                          <p:val>
                                            <p:strVal val="#ppt_h"/>
                                          </p:val>
                                        </p:tav>
                                        <p:tav tm="100000">
                                          <p:val>
                                            <p:strVal val="#ppt_h"/>
                                          </p:val>
                                        </p:tav>
                                      </p:tavLst>
                                    </p:anim>
                                    <p:animEffect transition="in" filter="fade">
                                      <p:cBhvr>
                                        <p:cTn id="26"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85720" y="428604"/>
            <a:ext cx="5643602" cy="1015663"/>
          </a:xfrm>
          <a:prstGeom prst="rect">
            <a:avLst/>
          </a:prstGeom>
          <a:noFill/>
        </p:spPr>
        <p:txBody>
          <a:bodyPr>
            <a:spAutoFit/>
          </a:bodyPr>
          <a:lstStyle/>
          <a:p>
            <a:pPr fontAlgn="auto">
              <a:spcBef>
                <a:spcPts val="0"/>
              </a:spcBef>
              <a:spcAft>
                <a:spcPts val="0"/>
              </a:spcAft>
              <a:buFont typeface="Wingdings" pitchFamily="2" charset="2"/>
              <a:buChar char="§"/>
              <a:defRPr/>
            </a:pPr>
            <a:r>
              <a:rPr lang="it-IT" sz="60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Il carnevale</a:t>
            </a:r>
          </a:p>
        </p:txBody>
      </p:sp>
      <p:pic>
        <p:nvPicPr>
          <p:cNvPr id="5123" name="Picture 3" descr="E:\foto rifreddo\carnevale.jpg"/>
          <p:cNvPicPr>
            <a:picLocks noChangeAspect="1" noChangeArrowheads="1"/>
          </p:cNvPicPr>
          <p:nvPr/>
        </p:nvPicPr>
        <p:blipFill>
          <a:blip r:embed="rId3"/>
          <a:srcRect/>
          <a:stretch>
            <a:fillRect/>
          </a:stretch>
        </p:blipFill>
        <p:spPr bwMode="auto">
          <a:xfrm>
            <a:off x="500063" y="1428750"/>
            <a:ext cx="4214812" cy="3160713"/>
          </a:xfrm>
          <a:prstGeom prst="rect">
            <a:avLst/>
          </a:prstGeom>
          <a:noFill/>
          <a:ln w="9525">
            <a:noFill/>
            <a:miter lim="800000"/>
            <a:headEnd/>
            <a:tailEnd/>
          </a:ln>
        </p:spPr>
      </p:pic>
      <p:sp>
        <p:nvSpPr>
          <p:cNvPr id="4" name="Rettangolo 3"/>
          <p:cNvSpPr/>
          <p:nvPr/>
        </p:nvSpPr>
        <p:spPr>
          <a:xfrm>
            <a:off x="5072063" y="4714875"/>
            <a:ext cx="3857625" cy="1754188"/>
          </a:xfrm>
          <a:prstGeom prst="rect">
            <a:avLst/>
          </a:prstGeom>
        </p:spPr>
        <p:txBody>
          <a:bodyPr>
            <a:spAutoFit/>
          </a:bodyPr>
          <a:lstStyle/>
          <a:p>
            <a:pPr fontAlgn="auto">
              <a:spcBef>
                <a:spcPts val="0"/>
              </a:spcBef>
              <a:spcAft>
                <a:spcPts val="0"/>
              </a:spcAft>
              <a:defRPr/>
            </a:pPr>
            <a:r>
              <a:rPr lang="it-IT" dirty="0">
                <a:solidFill>
                  <a:schemeClr val="accent3">
                    <a:lumMod val="25000"/>
                  </a:schemeClr>
                </a:solidFill>
                <a:latin typeface="+mn-lt"/>
              </a:rPr>
              <a:t>Come ogni anno l’Amministrazione comunale e la Pro Loco organizzano in occasione del carnevale una serie di manifestazioni. Protagonisti delle stesse sono "Luis e la Bela Lasardera" e la sfilata dei carri allegorici.</a:t>
            </a:r>
          </a:p>
        </p:txBody>
      </p:sp>
    </p:spTree>
    <p:custDataLst>
      <p:tags r:id="rId1"/>
    </p:custDataLst>
  </p:cSld>
  <p:clrMapOvr>
    <a:masterClrMapping/>
  </p:clrMapOvr>
  <p:transition spd="med" advClick="0" advTm="9764">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additive="base">
                                        <p:cTn id="19" dur="500" fill="hold"/>
                                        <p:tgtEl>
                                          <p:spTgt spid="5123"/>
                                        </p:tgtEl>
                                        <p:attrNameLst>
                                          <p:attrName>ppt_x</p:attrName>
                                        </p:attrNameLst>
                                      </p:cBhvr>
                                      <p:tavLst>
                                        <p:tav tm="0">
                                          <p:val>
                                            <p:strVal val="#ppt_x"/>
                                          </p:val>
                                        </p:tav>
                                        <p:tav tm="100000">
                                          <p:val>
                                            <p:strVal val="#ppt_x"/>
                                          </p:val>
                                        </p:tav>
                                      </p:tavLst>
                                    </p:anim>
                                    <p:anim calcmode="lin" valueType="num">
                                      <p:cBhvr additive="base">
                                        <p:cTn id="20"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85720" y="285728"/>
            <a:ext cx="7715304" cy="646331"/>
          </a:xfrm>
          <a:prstGeom prst="rect">
            <a:avLst/>
          </a:prstGeom>
          <a:noFill/>
        </p:spPr>
        <p:txBody>
          <a:bodyPr>
            <a:spAutoFit/>
          </a:bodyPr>
          <a:lstStyle/>
          <a:p>
            <a:pPr fontAlgn="auto">
              <a:spcBef>
                <a:spcPts val="0"/>
              </a:spcBef>
              <a:spcAft>
                <a:spcPts val="0"/>
              </a:spcAft>
              <a:buFont typeface="Wingdings" pitchFamily="2" charset="2"/>
              <a:buChar char="§"/>
              <a:defRPr/>
            </a:pPr>
            <a:r>
              <a:rPr lang="it-IT" sz="36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Showcard Gothic" pitchFamily="82" charset="0"/>
              </a:rPr>
              <a:t>La notte delle streghe</a:t>
            </a:r>
          </a:p>
        </p:txBody>
      </p:sp>
      <p:pic>
        <p:nvPicPr>
          <p:cNvPr id="64514" name="Picture 2" descr="E:\foto rifreddo\streghe.jpg"/>
          <p:cNvPicPr>
            <a:picLocks noChangeAspect="1" noChangeArrowheads="1"/>
          </p:cNvPicPr>
          <p:nvPr/>
        </p:nvPicPr>
        <p:blipFill>
          <a:blip r:embed="rId2"/>
          <a:srcRect/>
          <a:stretch>
            <a:fillRect/>
          </a:stretch>
        </p:blipFill>
        <p:spPr bwMode="auto">
          <a:xfrm>
            <a:off x="5000625" y="2928938"/>
            <a:ext cx="3808413" cy="2857500"/>
          </a:xfrm>
          <a:prstGeom prst="rect">
            <a:avLst/>
          </a:prstGeom>
          <a:noFill/>
          <a:ln w="9525">
            <a:noFill/>
            <a:miter lim="800000"/>
            <a:headEnd/>
            <a:tailEnd/>
          </a:ln>
        </p:spPr>
      </p:pic>
      <p:pic>
        <p:nvPicPr>
          <p:cNvPr id="64515" name="Picture 3" descr="E:\foto rifreddo\streghe 2.jpg"/>
          <p:cNvPicPr>
            <a:picLocks noChangeAspect="1" noChangeArrowheads="1"/>
          </p:cNvPicPr>
          <p:nvPr/>
        </p:nvPicPr>
        <p:blipFill>
          <a:blip r:embed="rId3"/>
          <a:srcRect/>
          <a:stretch>
            <a:fillRect/>
          </a:stretch>
        </p:blipFill>
        <p:spPr bwMode="auto">
          <a:xfrm>
            <a:off x="357188" y="3571875"/>
            <a:ext cx="4456112" cy="2957513"/>
          </a:xfrm>
          <a:prstGeom prst="rect">
            <a:avLst/>
          </a:prstGeom>
          <a:noFill/>
          <a:ln w="9525">
            <a:noFill/>
            <a:miter lim="800000"/>
            <a:headEnd/>
            <a:tailEnd/>
          </a:ln>
        </p:spPr>
      </p:pic>
      <p:sp>
        <p:nvSpPr>
          <p:cNvPr id="5" name="Rettangolo 4"/>
          <p:cNvSpPr/>
          <p:nvPr/>
        </p:nvSpPr>
        <p:spPr>
          <a:xfrm>
            <a:off x="285750" y="1000125"/>
            <a:ext cx="7786688" cy="1754188"/>
          </a:xfrm>
          <a:prstGeom prst="rect">
            <a:avLst/>
          </a:prstGeom>
        </p:spPr>
        <p:txBody>
          <a:bodyPr>
            <a:spAutoFit/>
          </a:bodyPr>
          <a:lstStyle/>
          <a:p>
            <a:pPr fontAlgn="auto">
              <a:spcBef>
                <a:spcPts val="0"/>
              </a:spcBef>
              <a:spcAft>
                <a:spcPts val="0"/>
              </a:spcAft>
              <a:defRPr/>
            </a:pPr>
            <a:r>
              <a:rPr lang="it-IT" dirty="0">
                <a:solidFill>
                  <a:schemeClr val="accent3">
                    <a:lumMod val="25000"/>
                  </a:schemeClr>
                </a:solidFill>
                <a:latin typeface="+mn-lt"/>
              </a:rPr>
              <a:t> "La notte delle streghe" si tiene a fine ottobre. Una kermesse dedicata alla magia e all'occulto che riprende le notizie tratte dai verbali dei processi alla streghe del 1495 e che ha come momento più significativo la passeggiata animata tra le vie del paese. Una serata terribile in cui, accompagnati da un fantasma con la torcia nelle tenebre, si incontrano streghe e personaggi magici.</a:t>
            </a:r>
          </a:p>
        </p:txBody>
      </p:sp>
    </p:spTree>
  </p:cSld>
  <p:clrMapOvr>
    <a:masterClrMapping/>
  </p:clrMapOvr>
  <p:transition spd="med" advClick="0" advTm="16528">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85786" y="3857628"/>
            <a:ext cx="7851648" cy="1828800"/>
          </a:xfrm>
        </p:spPr>
        <p:txBody>
          <a:bodyPr>
            <a:noAutofit/>
          </a:bodyPr>
          <a:lstStyle/>
          <a:p>
            <a:pPr algn="ctr" eaLnBrk="1" fontAlgn="auto" hangingPunct="1">
              <a:spcAft>
                <a:spcPts val="0"/>
              </a:spcAft>
              <a:defRPr/>
            </a:pPr>
            <a:r>
              <a:rPr lang="it-IT" sz="4000" dirty="0" smtClean="0">
                <a:latin typeface="Showcard Gothic" pitchFamily="82" charset="0"/>
              </a:rPr>
              <a:t>Ed ecco che, partendo dalla locandina della “notte delle streghe”, </a:t>
            </a:r>
            <a:r>
              <a:rPr lang="it-IT" sz="4000" dirty="0" smtClean="0">
                <a:latin typeface="Showcard Gothic" pitchFamily="82" charset="0"/>
              </a:rPr>
              <a:t>siamo riusciti </a:t>
            </a:r>
            <a:r>
              <a:rPr lang="it-IT" sz="4000" dirty="0" smtClean="0">
                <a:latin typeface="Showcard Gothic" pitchFamily="82" charset="0"/>
              </a:rPr>
              <a:t>a conoscere </a:t>
            </a:r>
            <a:r>
              <a:rPr lang="it-IT" sz="4000" dirty="0" smtClean="0">
                <a:latin typeface="Showcard Gothic" pitchFamily="82" charset="0"/>
              </a:rPr>
              <a:t>questo  </a:t>
            </a:r>
            <a:r>
              <a:rPr lang="it-IT" sz="4000" dirty="0" smtClean="0">
                <a:latin typeface="Showcard Gothic" pitchFamily="82" charset="0"/>
              </a:rPr>
              <a:t>piccolo comune montano in ogni suo aspetto…</a:t>
            </a:r>
            <a:endParaRPr lang="it-IT" sz="4000" dirty="0">
              <a:latin typeface="Showcard Gothic" pitchFamily="82" charset="0"/>
            </a:endParaRPr>
          </a:p>
        </p:txBody>
      </p:sp>
    </p:spTree>
  </p:cSld>
  <p:clrMapOvr>
    <a:masterClrMapping/>
  </p:clrMapOvr>
  <p:transition spd="med" advClick="0" advTm="9409">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rot="21345214">
            <a:off x="440974" y="724484"/>
            <a:ext cx="7994688" cy="4581436"/>
          </a:xfrm>
        </p:spPr>
        <p:txBody>
          <a:bodyPr/>
          <a:lstStyle/>
          <a:p>
            <a:pPr algn="ctr" eaLnBrk="1" fontAlgn="auto" hangingPunct="1">
              <a:spcAft>
                <a:spcPts val="0"/>
              </a:spcAft>
              <a:defRPr/>
            </a:pPr>
            <a:r>
              <a:rPr lang="it-IT" dirty="0" smtClean="0">
                <a:solidFill>
                  <a:schemeClr val="tx2">
                    <a:lumMod val="25000"/>
                  </a:schemeClr>
                </a:solidFill>
                <a:latin typeface="Showcard Gothic" pitchFamily="82" charset="0"/>
              </a:rPr>
              <a:t>Ciao bambini!!!</a:t>
            </a:r>
            <a:br>
              <a:rPr lang="it-IT" dirty="0" smtClean="0">
                <a:solidFill>
                  <a:schemeClr val="tx2">
                    <a:lumMod val="25000"/>
                  </a:schemeClr>
                </a:solidFill>
                <a:latin typeface="Showcard Gothic" pitchFamily="82" charset="0"/>
              </a:rPr>
            </a:br>
            <a:r>
              <a:rPr lang="it-IT" dirty="0" smtClean="0">
                <a:solidFill>
                  <a:schemeClr val="tx2">
                    <a:lumMod val="25000"/>
                  </a:schemeClr>
                </a:solidFill>
                <a:latin typeface="Showcard Gothic" pitchFamily="82" charset="0"/>
              </a:rPr>
              <a:t>Guardiamo insieme la locandina che ci è stata distribuita oggi a </a:t>
            </a:r>
            <a:r>
              <a:rPr lang="it-IT" dirty="0" err="1" smtClean="0">
                <a:solidFill>
                  <a:schemeClr val="tx2">
                    <a:lumMod val="25000"/>
                  </a:schemeClr>
                </a:solidFill>
                <a:latin typeface="Showcard Gothic" pitchFamily="82" charset="0"/>
              </a:rPr>
              <a:t>scuola…</a:t>
            </a:r>
            <a:endParaRPr lang="it-IT" dirty="0">
              <a:solidFill>
                <a:schemeClr val="tx2">
                  <a:lumMod val="25000"/>
                </a:schemeClr>
              </a:solidFill>
              <a:latin typeface="Showcard Gothic" pitchFamily="82" charset="0"/>
            </a:endParaRPr>
          </a:p>
        </p:txBody>
      </p:sp>
    </p:spTree>
    <p:custDataLst>
      <p:tags r:id="rId1"/>
    </p:custDataLst>
  </p:cSld>
  <p:clrMapOvr>
    <a:masterClrMapping/>
  </p:clrMapOvr>
  <p:transition spd="med" advClick="0" advTm="5959">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88913"/>
            <a:ext cx="8229600" cy="6408737"/>
          </a:xfrm>
        </p:spPr>
        <p:txBody>
          <a:bodyPr>
            <a:normAutofit lnSpcReduction="10000"/>
          </a:bodyPr>
          <a:lstStyle/>
          <a:p>
            <a:pPr marL="274320" indent="-274320" eaLnBrk="1" fontAlgn="auto" hangingPunct="1">
              <a:spcAft>
                <a:spcPts val="0"/>
              </a:spcAft>
              <a:buClr>
                <a:schemeClr val="accent3"/>
              </a:buClr>
              <a:buFont typeface="Wingdings 2"/>
              <a:buChar char=""/>
              <a:defRPr/>
            </a:pPr>
            <a:endParaRPr lang="it-IT" dirty="0" smtClean="0">
              <a:solidFill>
                <a:schemeClr val="accent4">
                  <a:lumMod val="50000"/>
                </a:schemeClr>
              </a:solidFill>
            </a:endParaRPr>
          </a:p>
          <a:p>
            <a:pPr marL="274320" indent="-274320" eaLnBrk="1" fontAlgn="auto" hangingPunct="1">
              <a:spcAft>
                <a:spcPts val="0"/>
              </a:spcAft>
              <a:buClr>
                <a:schemeClr val="accent3"/>
              </a:buClr>
              <a:buFont typeface="Wingdings 2"/>
              <a:buChar char=""/>
              <a:defRPr/>
            </a:pPr>
            <a:r>
              <a:rPr lang="it-IT" dirty="0" smtClean="0">
                <a:solidFill>
                  <a:schemeClr val="accent4">
                    <a:lumMod val="50000"/>
                  </a:schemeClr>
                </a:solidFill>
              </a:rPr>
              <a:t>Google </a:t>
            </a:r>
            <a:r>
              <a:rPr lang="it-IT" dirty="0" err="1">
                <a:solidFill>
                  <a:schemeClr val="accent4">
                    <a:lumMod val="50000"/>
                  </a:schemeClr>
                </a:solidFill>
              </a:rPr>
              <a:t>Maps</a:t>
            </a:r>
            <a:r>
              <a:rPr lang="it-IT" dirty="0">
                <a:solidFill>
                  <a:schemeClr val="accent4">
                    <a:lumMod val="50000"/>
                  </a:schemeClr>
                </a:solidFill>
              </a:rPr>
              <a:t> </a:t>
            </a:r>
            <a:r>
              <a:rPr lang="it-IT" dirty="0" smtClean="0">
                <a:solidFill>
                  <a:schemeClr val="accent4">
                    <a:lumMod val="50000"/>
                  </a:schemeClr>
                </a:solidFill>
              </a:rPr>
              <a:t>(maps.google.com);</a:t>
            </a:r>
            <a:endParaRPr lang="it-IT" dirty="0">
              <a:solidFill>
                <a:schemeClr val="accent4">
                  <a:lumMod val="50000"/>
                </a:schemeClr>
              </a:solidFill>
            </a:endParaRPr>
          </a:p>
          <a:p>
            <a:pPr marL="274320" indent="-274320" eaLnBrk="1" fontAlgn="auto" hangingPunct="1">
              <a:spcAft>
                <a:spcPts val="0"/>
              </a:spcAft>
              <a:buClr>
                <a:schemeClr val="accent3"/>
              </a:buClr>
              <a:buFont typeface="Wingdings 2"/>
              <a:buChar char=""/>
              <a:defRPr/>
            </a:pPr>
            <a:r>
              <a:rPr lang="it-IT" dirty="0">
                <a:solidFill>
                  <a:schemeClr val="accent4">
                    <a:lumMod val="50000"/>
                  </a:schemeClr>
                </a:solidFill>
              </a:rPr>
              <a:t>Google Earth (earth.google.it/‎);</a:t>
            </a:r>
          </a:p>
          <a:p>
            <a:pPr marL="274320" indent="-274320" eaLnBrk="1" fontAlgn="auto" hangingPunct="1">
              <a:spcAft>
                <a:spcPts val="0"/>
              </a:spcAft>
              <a:buClr>
                <a:schemeClr val="accent3"/>
              </a:buClr>
              <a:buFont typeface="Wingdings 2"/>
              <a:buChar char=""/>
              <a:defRPr/>
            </a:pPr>
            <a:r>
              <a:rPr lang="it-IT" dirty="0" err="1">
                <a:solidFill>
                  <a:schemeClr val="accent4">
                    <a:lumMod val="50000"/>
                  </a:schemeClr>
                </a:solidFill>
              </a:rPr>
              <a:t>Geoportale</a:t>
            </a:r>
            <a:r>
              <a:rPr lang="it-IT" dirty="0">
                <a:solidFill>
                  <a:schemeClr val="accent4">
                    <a:lumMod val="50000"/>
                  </a:schemeClr>
                </a:solidFill>
              </a:rPr>
              <a:t> nazionale (www.pcn.minambiente.it/‎);</a:t>
            </a:r>
          </a:p>
          <a:p>
            <a:pPr marL="274320" indent="-274320" eaLnBrk="1" fontAlgn="auto" hangingPunct="1">
              <a:spcAft>
                <a:spcPts val="0"/>
              </a:spcAft>
              <a:buClr>
                <a:schemeClr val="accent3"/>
              </a:buClr>
              <a:buFont typeface="Wingdings 2"/>
              <a:buChar char=""/>
              <a:defRPr/>
            </a:pPr>
            <a:r>
              <a:rPr lang="it-IT" dirty="0" err="1">
                <a:solidFill>
                  <a:schemeClr val="accent4">
                    <a:lumMod val="50000"/>
                  </a:schemeClr>
                </a:solidFill>
              </a:rPr>
              <a:t>Geoportale</a:t>
            </a:r>
            <a:r>
              <a:rPr lang="it-IT" dirty="0">
                <a:solidFill>
                  <a:schemeClr val="accent4">
                    <a:lumMod val="50000"/>
                  </a:schemeClr>
                </a:solidFill>
              </a:rPr>
              <a:t> del P</a:t>
            </a:r>
            <a:r>
              <a:rPr lang="it-IT" dirty="0" smtClean="0">
                <a:solidFill>
                  <a:schemeClr val="accent4">
                    <a:lumMod val="50000"/>
                  </a:schemeClr>
                </a:solidFill>
              </a:rPr>
              <a:t>iemonte (www.geoportalepiemonte.it)</a:t>
            </a:r>
            <a:endParaRPr lang="it-IT" sz="2400" dirty="0">
              <a:solidFill>
                <a:schemeClr val="accent4">
                  <a:lumMod val="50000"/>
                </a:schemeClr>
              </a:solidFill>
            </a:endParaRPr>
          </a:p>
          <a:p>
            <a:pPr marL="274320" indent="-274320" eaLnBrk="1" fontAlgn="auto" hangingPunct="1">
              <a:spcAft>
                <a:spcPts val="0"/>
              </a:spcAft>
              <a:buClr>
                <a:schemeClr val="accent3"/>
              </a:buClr>
              <a:buFont typeface="Wingdings 2"/>
              <a:buChar char=""/>
              <a:defRPr/>
            </a:pPr>
            <a:r>
              <a:rPr lang="it-IT" dirty="0">
                <a:solidFill>
                  <a:schemeClr val="accent4">
                    <a:lumMod val="50000"/>
                  </a:schemeClr>
                </a:solidFill>
              </a:rPr>
              <a:t>Provincia di Cuneo – </a:t>
            </a:r>
            <a:r>
              <a:rPr lang="it-IT" dirty="0" smtClean="0">
                <a:solidFill>
                  <a:schemeClr val="accent4">
                    <a:lumMod val="50000"/>
                  </a:schemeClr>
                </a:solidFill>
              </a:rPr>
              <a:t>cartografia  (</a:t>
            </a:r>
            <a:r>
              <a:rPr lang="it-IT" dirty="0">
                <a:solidFill>
                  <a:schemeClr val="accent4">
                    <a:lumMod val="50000"/>
                  </a:schemeClr>
                </a:solidFill>
              </a:rPr>
              <a:t>www.</a:t>
            </a:r>
            <a:r>
              <a:rPr lang="it-IT" b="1" dirty="0">
                <a:solidFill>
                  <a:schemeClr val="accent4">
                    <a:lumMod val="50000"/>
                  </a:schemeClr>
                </a:solidFill>
              </a:rPr>
              <a:t>provincia</a:t>
            </a:r>
            <a:r>
              <a:rPr lang="it-IT" dirty="0">
                <a:solidFill>
                  <a:schemeClr val="accent4">
                    <a:lumMod val="50000"/>
                  </a:schemeClr>
                </a:solidFill>
              </a:rPr>
              <a:t>.</a:t>
            </a:r>
            <a:r>
              <a:rPr lang="it-IT" b="1" dirty="0">
                <a:solidFill>
                  <a:schemeClr val="accent4">
                    <a:lumMod val="50000"/>
                  </a:schemeClr>
                </a:solidFill>
              </a:rPr>
              <a:t>cuneo</a:t>
            </a:r>
            <a:r>
              <a:rPr lang="it-IT" dirty="0">
                <a:solidFill>
                  <a:schemeClr val="accent4">
                    <a:lumMod val="50000"/>
                  </a:schemeClr>
                </a:solidFill>
              </a:rPr>
              <a:t>.gov.it/.../sistema-informativo-</a:t>
            </a:r>
            <a:r>
              <a:rPr lang="it-IT" b="1" dirty="0">
                <a:solidFill>
                  <a:schemeClr val="accent4">
                    <a:lumMod val="50000"/>
                  </a:schemeClr>
                </a:solidFill>
              </a:rPr>
              <a:t>cartografico);</a:t>
            </a:r>
            <a:endParaRPr lang="it-IT" dirty="0">
              <a:solidFill>
                <a:schemeClr val="accent4">
                  <a:lumMod val="50000"/>
                </a:schemeClr>
              </a:solidFill>
            </a:endParaRPr>
          </a:p>
          <a:p>
            <a:pPr marL="274320" indent="-274320" eaLnBrk="1" fontAlgn="auto" hangingPunct="1">
              <a:spcAft>
                <a:spcPts val="0"/>
              </a:spcAft>
              <a:buClr>
                <a:schemeClr val="accent3"/>
              </a:buClr>
              <a:buFont typeface="Wingdings 2"/>
              <a:buChar char=""/>
              <a:defRPr/>
            </a:pPr>
            <a:r>
              <a:rPr lang="it-IT" dirty="0">
                <a:solidFill>
                  <a:schemeClr val="accent4">
                    <a:lumMod val="50000"/>
                  </a:schemeClr>
                </a:solidFill>
              </a:rPr>
              <a:t>Comune di  Rifreddo (www.comune.rifreddo.cn.it/‎);</a:t>
            </a:r>
          </a:p>
          <a:p>
            <a:pPr marL="274320" indent="-274320" eaLnBrk="1" fontAlgn="auto" hangingPunct="1">
              <a:spcAft>
                <a:spcPts val="0"/>
              </a:spcAft>
              <a:buClr>
                <a:schemeClr val="accent3"/>
              </a:buClr>
              <a:buFont typeface="Wingdings 2"/>
              <a:buChar char=""/>
              <a:defRPr/>
            </a:pPr>
            <a:r>
              <a:rPr lang="it-IT" dirty="0">
                <a:solidFill>
                  <a:schemeClr val="accent4">
                    <a:lumMod val="50000"/>
                  </a:schemeClr>
                </a:solidFill>
              </a:rPr>
              <a:t>Tuttitalia.it (www.tuttitalia.it);</a:t>
            </a:r>
            <a:endParaRPr lang="it-IT" dirty="0" smtClean="0">
              <a:solidFill>
                <a:schemeClr val="accent4">
                  <a:lumMod val="50000"/>
                </a:schemeClr>
              </a:solidFill>
            </a:endParaRPr>
          </a:p>
          <a:p>
            <a:pPr marL="274320" indent="-274320" eaLnBrk="1" fontAlgn="auto" hangingPunct="1">
              <a:spcAft>
                <a:spcPts val="0"/>
              </a:spcAft>
              <a:buClr>
                <a:schemeClr val="accent3"/>
              </a:buClr>
              <a:buFont typeface="Wingdings 2"/>
              <a:buChar char=""/>
              <a:defRPr/>
            </a:pPr>
            <a:r>
              <a:rPr lang="it-IT" dirty="0">
                <a:solidFill>
                  <a:schemeClr val="accent4">
                    <a:lumMod val="50000"/>
                  </a:schemeClr>
                </a:solidFill>
              </a:rPr>
              <a:t>Wikipedia (</a:t>
            </a:r>
            <a:r>
              <a:rPr lang="it-IT" dirty="0" smtClean="0">
                <a:solidFill>
                  <a:schemeClr val="accent4">
                    <a:lumMod val="50000"/>
                  </a:schemeClr>
                </a:solidFill>
              </a:rPr>
              <a:t>it.wikipedia.org)</a:t>
            </a:r>
          </a:p>
          <a:p>
            <a:pPr marL="274320" indent="-274320" eaLnBrk="1" fontAlgn="auto" hangingPunct="1">
              <a:spcAft>
                <a:spcPts val="0"/>
              </a:spcAft>
              <a:buClr>
                <a:schemeClr val="accent3"/>
              </a:buClr>
              <a:buFont typeface="Wingdings 2"/>
              <a:buChar char=""/>
              <a:defRPr/>
            </a:pPr>
            <a:r>
              <a:rPr lang="it-IT" dirty="0">
                <a:solidFill>
                  <a:schemeClr val="accent4">
                    <a:lumMod val="50000"/>
                  </a:schemeClr>
                </a:solidFill>
              </a:rPr>
              <a:t>Parco del Po (www.parcodelpocn.it</a:t>
            </a:r>
            <a:r>
              <a:rPr lang="it-IT" dirty="0" smtClean="0">
                <a:solidFill>
                  <a:schemeClr val="accent4">
                    <a:lumMod val="50000"/>
                  </a:schemeClr>
                </a:solidFill>
              </a:rPr>
              <a:t>/)</a:t>
            </a:r>
          </a:p>
          <a:p>
            <a:pPr marL="274320" indent="-274320" eaLnBrk="1" fontAlgn="auto" hangingPunct="1">
              <a:spcAft>
                <a:spcPts val="0"/>
              </a:spcAft>
              <a:buClr>
                <a:schemeClr val="accent3"/>
              </a:buClr>
              <a:buFont typeface="Wingdings 2"/>
              <a:buChar char=""/>
              <a:defRPr/>
            </a:pPr>
            <a:r>
              <a:rPr lang="it-IT" dirty="0" smtClean="0">
                <a:solidFill>
                  <a:schemeClr val="accent4">
                    <a:lumMod val="50000"/>
                  </a:schemeClr>
                </a:solidFill>
              </a:rPr>
              <a:t>Google immagini</a:t>
            </a:r>
          </a:p>
          <a:p>
            <a:pPr marL="274320" indent="-274320" eaLnBrk="1" fontAlgn="auto" hangingPunct="1">
              <a:spcAft>
                <a:spcPts val="0"/>
              </a:spcAft>
              <a:buClr>
                <a:schemeClr val="accent3"/>
              </a:buClr>
              <a:buFont typeface="Wingdings 2"/>
              <a:buChar char=""/>
              <a:defRPr/>
            </a:pPr>
            <a:r>
              <a:rPr lang="it-IT" dirty="0" err="1" smtClean="0">
                <a:solidFill>
                  <a:schemeClr val="accent4">
                    <a:lumMod val="50000"/>
                  </a:schemeClr>
                </a:solidFill>
              </a:rPr>
              <a:t>MIUR</a:t>
            </a:r>
            <a:r>
              <a:rPr lang="it-IT" dirty="0">
                <a:solidFill>
                  <a:schemeClr val="accent4">
                    <a:lumMod val="50000"/>
                  </a:schemeClr>
                </a:solidFill>
              </a:rPr>
              <a:t> (http://www.indicazioninazionali.it</a:t>
            </a:r>
            <a:r>
              <a:rPr lang="it-IT" dirty="0" smtClean="0">
                <a:solidFill>
                  <a:schemeClr val="accent4">
                    <a:lumMod val="50000"/>
                  </a:schemeClr>
                </a:solidFill>
              </a:rPr>
              <a:t>/)</a:t>
            </a:r>
            <a:endParaRPr lang="it-IT" dirty="0">
              <a:solidFill>
                <a:schemeClr val="accent4">
                  <a:lumMod val="50000"/>
                </a:schemeClr>
              </a:solidFill>
            </a:endParaRPr>
          </a:p>
        </p:txBody>
      </p:sp>
      <p:sp>
        <p:nvSpPr>
          <p:cNvPr id="2" name="Titolo 1"/>
          <p:cNvSpPr>
            <a:spLocks noGrp="1"/>
          </p:cNvSpPr>
          <p:nvPr>
            <p:ph type="title"/>
          </p:nvPr>
        </p:nvSpPr>
        <p:spPr>
          <a:xfrm rot="19197491">
            <a:off x="457201" y="2735307"/>
            <a:ext cx="8229600" cy="1387387"/>
          </a:xfrm>
        </p:spPr>
        <p:txBody>
          <a:bodyPr>
            <a:noAutofit/>
          </a:bodyPr>
          <a:lstStyle/>
          <a:p>
            <a:pPr algn="ctr" eaLnBrk="1" fontAlgn="auto" hangingPunct="1">
              <a:spcAft>
                <a:spcPts val="0"/>
              </a:spcAft>
              <a:defRPr/>
            </a:pPr>
            <a:r>
              <a:rPr lang="it-IT" sz="9600" dirty="0" smtClean="0">
                <a:solidFill>
                  <a:srgbClr val="FFFFFF">
                    <a:alpha val="62000"/>
                  </a:srgbClr>
                </a:solidFill>
                <a:effectLst>
                  <a:reflection blurRad="6350" stA="60000" endA="900" endPos="58000" dir="5400000" sy="-100000" algn="bl" rotWithShape="0"/>
                </a:effectLst>
                <a:latin typeface="Showcard Gothic" pitchFamily="82" charset="0"/>
              </a:rPr>
              <a:t>sitografia</a:t>
            </a:r>
            <a:endParaRPr lang="it-IT" sz="9600" dirty="0">
              <a:solidFill>
                <a:srgbClr val="FFFFFF">
                  <a:alpha val="62000"/>
                </a:srgbClr>
              </a:solidFill>
              <a:effectLst>
                <a:reflection blurRad="6350" stA="60000" endA="900" endPos="58000" dir="5400000" sy="-100000" algn="bl" rotWithShape="0"/>
              </a:effectLst>
            </a:endParaRPr>
          </a:p>
        </p:txBody>
      </p:sp>
    </p:spTree>
    <p:custDataLst>
      <p:tags r:id="rId1"/>
    </p:custDataLst>
  </p:cSld>
  <p:clrMapOvr>
    <a:masterClrMapping/>
  </p:clrMapOvr>
  <p:transition spd="med" advClick="0" advTm="3074">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C:\Users\Simona\Desktop\foto rifreddo\LOCANDINA.jpg"/>
          <p:cNvPicPr>
            <a:picLocks noChangeAspect="1" noChangeArrowheads="1"/>
          </p:cNvPicPr>
          <p:nvPr/>
        </p:nvPicPr>
        <p:blipFill>
          <a:blip r:embed="rId2"/>
          <a:srcRect/>
          <a:stretch>
            <a:fillRect/>
          </a:stretch>
        </p:blipFill>
        <p:spPr bwMode="auto">
          <a:xfrm>
            <a:off x="1357313" y="0"/>
            <a:ext cx="6286500" cy="6858000"/>
          </a:xfrm>
          <a:prstGeom prst="rect">
            <a:avLst/>
          </a:prstGeom>
          <a:noFill/>
          <a:ln w="9525">
            <a:noFill/>
            <a:miter lim="800000"/>
            <a:headEnd/>
            <a:tailEnd/>
          </a:ln>
        </p:spPr>
      </p:pic>
    </p:spTree>
  </p:cSld>
  <p:clrMapOvr>
    <a:masterClrMapping/>
  </p:clrMapOvr>
  <p:transition spd="med" advClick="0" advTm="2191">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2500306"/>
            <a:ext cx="8182004" cy="1571636"/>
          </a:xfrm>
        </p:spPr>
        <p:txBody>
          <a:bodyPr>
            <a:noAutofit/>
          </a:bodyPr>
          <a:lstStyle/>
          <a:p>
            <a:pPr algn="ctr" eaLnBrk="1" fontAlgn="auto" hangingPunct="1">
              <a:spcAft>
                <a:spcPts val="0"/>
              </a:spcAft>
              <a:defRPr/>
            </a:pPr>
            <a:r>
              <a:rPr lang="it-IT" sz="3600" dirty="0" smtClean="0">
                <a:solidFill>
                  <a:srgbClr val="B81833"/>
                </a:solidFill>
                <a:latin typeface="Showcard Gothic" pitchFamily="82" charset="0"/>
              </a:rPr>
              <a:t>Prima di parlare di questa manifestazione, che ha ottenuto il riconoscimento di “meraviglia italiana”, vogliamo guidarvi in un breve viaggio alla scoperta di rifreddo</a:t>
            </a:r>
            <a:r>
              <a:rPr lang="it-IT" sz="4800" dirty="0" smtClean="0">
                <a:solidFill>
                  <a:srgbClr val="B81833"/>
                </a:solidFill>
                <a:latin typeface="Showcard Gothic" pitchFamily="82" charset="0"/>
              </a:rPr>
              <a:t>!</a:t>
            </a:r>
            <a:endParaRPr lang="it-IT" sz="4800" dirty="0">
              <a:solidFill>
                <a:srgbClr val="B81833"/>
              </a:solidFill>
              <a:latin typeface="Showcard Gothic" pitchFamily="82" charset="0"/>
            </a:endParaRPr>
          </a:p>
        </p:txBody>
      </p:sp>
      <p:sp>
        <p:nvSpPr>
          <p:cNvPr id="4" name="Rettangolo 3"/>
          <p:cNvSpPr/>
          <p:nvPr/>
        </p:nvSpPr>
        <p:spPr>
          <a:xfrm rot="20804591">
            <a:off x="2637243" y="4635620"/>
            <a:ext cx="3229411" cy="1569660"/>
          </a:xfrm>
          <a:prstGeom prst="rect">
            <a:avLst/>
          </a:prstGeom>
          <a:noFill/>
        </p:spPr>
        <p:txBody>
          <a:bodyPr>
            <a:spAutoFit/>
          </a:bodyPr>
          <a:lstStyle/>
          <a:p>
            <a:pPr algn="ctr" fontAlgn="auto">
              <a:spcBef>
                <a:spcPts val="0"/>
              </a:spcBef>
              <a:spcAft>
                <a:spcPts val="0"/>
              </a:spcAft>
              <a:defRPr/>
            </a:pPr>
            <a:r>
              <a:rPr lang="it-IT" sz="9600" b="1" spc="100" dirty="0" err="1">
                <a:ln w="18000">
                  <a:solidFill>
                    <a:schemeClr val="accent1">
                      <a:satMod val="200000"/>
                      <a:tint val="72000"/>
                    </a:schemeClr>
                  </a:solidFill>
                  <a:prstDash val="solid"/>
                </a:ln>
                <a:solidFill>
                  <a:schemeClr val="accent3">
                    <a:lumMod val="25000"/>
                  </a:schemeClr>
                </a:solidFill>
                <a:effectLst>
                  <a:outerShdw blurRad="25000" dist="20000" dir="16020000" algn="tl">
                    <a:schemeClr val="accent1">
                      <a:satMod val="200000"/>
                      <a:shade val="1000"/>
                      <a:alpha val="60000"/>
                    </a:schemeClr>
                  </a:outerShdw>
                </a:effectLst>
                <a:latin typeface="Showcard Gothic" pitchFamily="82" charset="0"/>
              </a:rPr>
              <a:t>MA…</a:t>
            </a:r>
            <a:endParaRPr lang="it-IT" sz="9600" b="1" spc="100" dirty="0">
              <a:ln w="18000">
                <a:solidFill>
                  <a:schemeClr val="accent1">
                    <a:satMod val="200000"/>
                    <a:tint val="72000"/>
                  </a:schemeClr>
                </a:solidFill>
                <a:prstDash val="solid"/>
              </a:ln>
              <a:solidFill>
                <a:schemeClr val="accent3">
                  <a:lumMod val="25000"/>
                </a:schemeClr>
              </a:solidFill>
              <a:effectLst>
                <a:outerShdw blurRad="25000" dist="20000" dir="16020000" algn="tl">
                  <a:schemeClr val="accent1">
                    <a:satMod val="200000"/>
                    <a:shade val="1000"/>
                    <a:alpha val="60000"/>
                  </a:schemeClr>
                </a:outerShdw>
              </a:effectLst>
              <a:latin typeface="Showcard Gothic" pitchFamily="82" charset="0"/>
            </a:endParaRPr>
          </a:p>
        </p:txBody>
      </p:sp>
    </p:spTree>
    <p:custDataLst>
      <p:tags r:id="rId1"/>
    </p:custDataLst>
  </p:cSld>
  <p:clrMapOvr>
    <a:masterClrMapping/>
  </p:clrMapOvr>
  <p:transition spd="med" advClick="0" advTm="6923">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ttangolo 4"/>
          <p:cNvSpPr>
            <a:spLocks noChangeArrowheads="1"/>
          </p:cNvSpPr>
          <p:nvPr/>
        </p:nvSpPr>
        <p:spPr bwMode="auto">
          <a:xfrm>
            <a:off x="214313" y="428625"/>
            <a:ext cx="8143875" cy="2308225"/>
          </a:xfrm>
          <a:prstGeom prst="rect">
            <a:avLst/>
          </a:prstGeom>
          <a:noFill/>
          <a:ln w="9525">
            <a:noFill/>
            <a:miter lim="800000"/>
            <a:headEnd/>
            <a:tailEnd/>
          </a:ln>
        </p:spPr>
        <p:txBody>
          <a:bodyPr>
            <a:spAutoFit/>
          </a:bodyPr>
          <a:lstStyle/>
          <a:p>
            <a:pPr algn="ctr"/>
            <a:r>
              <a:rPr lang="it-IT" sz="7200">
                <a:solidFill>
                  <a:srgbClr val="6A4CC0"/>
                </a:solidFill>
                <a:latin typeface="Showcard Gothic" pitchFamily="82" charset="0"/>
              </a:rPr>
              <a:t>DOVE SI TROVA RIFREDDO?</a:t>
            </a:r>
            <a:endParaRPr lang="it-IT" sz="7200">
              <a:solidFill>
                <a:srgbClr val="6A4CC0"/>
              </a:solidFill>
              <a:latin typeface="Constantia" pitchFamily="18" charset="0"/>
            </a:endParaRPr>
          </a:p>
        </p:txBody>
      </p:sp>
      <p:pic>
        <p:nvPicPr>
          <p:cNvPr id="2050" name="Picture 2" descr="C:\Users\Simona\Desktop\11204244-i-bambini-sorpresi-con-la-bocca-aperta.jpg"/>
          <p:cNvPicPr>
            <a:picLocks noChangeAspect="1" noChangeArrowheads="1"/>
          </p:cNvPicPr>
          <p:nvPr/>
        </p:nvPicPr>
        <p:blipFill>
          <a:blip r:embed="rId3"/>
          <a:srcRect/>
          <a:stretch>
            <a:fillRect/>
          </a:stretch>
        </p:blipFill>
        <p:spPr bwMode="auto">
          <a:xfrm>
            <a:off x="2000250" y="2714625"/>
            <a:ext cx="4595813" cy="3849688"/>
          </a:xfrm>
          <a:prstGeom prst="rect">
            <a:avLst/>
          </a:prstGeom>
          <a:noFill/>
          <a:ln w="9525">
            <a:noFill/>
            <a:miter lim="800000"/>
            <a:headEnd/>
            <a:tailEnd/>
          </a:ln>
        </p:spPr>
      </p:pic>
    </p:spTree>
    <p:custDataLst>
      <p:tags r:id="rId1"/>
    </p:custDataLst>
  </p:cSld>
  <p:clrMapOvr>
    <a:masterClrMapping/>
  </p:clrMapOvr>
  <p:transition spd="med" advClick="0" advTm="51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214290"/>
            <a:ext cx="7851648" cy="914408"/>
          </a:xfrm>
        </p:spPr>
        <p:txBody>
          <a:bodyPr/>
          <a:lstStyle/>
          <a:p>
            <a:pPr algn="ctr" eaLnBrk="1" fontAlgn="auto" hangingPunct="1">
              <a:spcAft>
                <a:spcPts val="0"/>
              </a:spcAft>
              <a:defRPr/>
            </a:pPr>
            <a:r>
              <a:rPr lang="it-IT" sz="4800" dirty="0" smtClean="0">
                <a:solidFill>
                  <a:schemeClr val="accent1">
                    <a:lumMod val="75000"/>
                  </a:schemeClr>
                </a:solidFill>
                <a:latin typeface="Showcard Gothic" pitchFamily="82" charset="0"/>
              </a:rPr>
              <a:t>Noi siamo </a:t>
            </a:r>
            <a:r>
              <a:rPr lang="it-IT" sz="4800" dirty="0" err="1" smtClean="0">
                <a:solidFill>
                  <a:schemeClr val="accent1">
                    <a:lumMod val="75000"/>
                  </a:schemeClr>
                </a:solidFill>
                <a:latin typeface="Showcard Gothic" pitchFamily="82" charset="0"/>
              </a:rPr>
              <a:t>qui…</a:t>
            </a:r>
            <a:endParaRPr lang="it-IT" sz="4800" dirty="0">
              <a:solidFill>
                <a:schemeClr val="accent1">
                  <a:lumMod val="75000"/>
                </a:schemeClr>
              </a:solidFill>
              <a:latin typeface="Showcard Gothic" pitchFamily="82" charset="0"/>
            </a:endParaRPr>
          </a:p>
        </p:txBody>
      </p:sp>
      <p:sp>
        <p:nvSpPr>
          <p:cNvPr id="24578" name="Sottotitolo 2"/>
          <p:cNvSpPr>
            <a:spLocks noGrp="1"/>
          </p:cNvSpPr>
          <p:nvPr>
            <p:ph type="subTitle" idx="1"/>
          </p:nvPr>
        </p:nvSpPr>
        <p:spPr>
          <a:xfrm>
            <a:off x="533400" y="3228975"/>
            <a:ext cx="7854950" cy="1752600"/>
          </a:xfrm>
        </p:spPr>
        <p:txBody>
          <a:bodyPr/>
          <a:lstStyle/>
          <a:p>
            <a:pPr marR="0" eaLnBrk="1" hangingPunct="1"/>
            <a:endParaRPr lang="it-IT" smtClean="0"/>
          </a:p>
        </p:txBody>
      </p:sp>
      <p:pic>
        <p:nvPicPr>
          <p:cNvPr id="1026" name="Picture 2" descr="F:\RIFREDDO\Rifreddo_immagini da GEarth\scuola da piazza_Gmaps.jpg"/>
          <p:cNvPicPr>
            <a:picLocks noChangeAspect="1" noChangeArrowheads="1"/>
          </p:cNvPicPr>
          <p:nvPr/>
        </p:nvPicPr>
        <p:blipFill>
          <a:blip r:embed="rId3"/>
          <a:srcRect/>
          <a:stretch>
            <a:fillRect/>
          </a:stretch>
        </p:blipFill>
        <p:spPr bwMode="auto">
          <a:xfrm>
            <a:off x="214313" y="1357313"/>
            <a:ext cx="8747125" cy="5126037"/>
          </a:xfrm>
          <a:prstGeom prst="rect">
            <a:avLst/>
          </a:prstGeom>
          <a:noFill/>
          <a:ln w="9525">
            <a:noFill/>
            <a:miter lim="800000"/>
            <a:headEnd/>
            <a:tailEnd/>
          </a:ln>
        </p:spPr>
      </p:pic>
      <p:sp>
        <p:nvSpPr>
          <p:cNvPr id="5" name="Freccia a destra 4"/>
          <p:cNvSpPr/>
          <p:nvPr/>
        </p:nvSpPr>
        <p:spPr>
          <a:xfrm rot="1429528">
            <a:off x="4398963" y="4359275"/>
            <a:ext cx="792162"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ustDataLst>
      <p:tags r:id="rId1"/>
    </p:custDataLst>
  </p:cSld>
  <p:clrMapOvr>
    <a:masterClrMapping/>
  </p:clrMapOvr>
  <p:transition spd="med" advClick="0" advTm="6826">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strVal val="#ppt_w*0.70"/>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1.9|1.1"/>
</p:tagLst>
</file>

<file path=ppt/tags/tag10.xml><?xml version="1.0" encoding="utf-8"?>
<p:tagLst xmlns:a="http://schemas.openxmlformats.org/drawingml/2006/main" xmlns:r="http://schemas.openxmlformats.org/officeDocument/2006/relationships" xmlns:p="http://schemas.openxmlformats.org/presentationml/2006/main">
  <p:tag name="TIMING" val="|0.6|2.5"/>
</p:tagLst>
</file>

<file path=ppt/tags/tag11.xml><?xml version="1.0" encoding="utf-8"?>
<p:tagLst xmlns:a="http://schemas.openxmlformats.org/drawingml/2006/main" xmlns:r="http://schemas.openxmlformats.org/officeDocument/2006/relationships" xmlns:p="http://schemas.openxmlformats.org/presentationml/2006/main">
  <p:tag name="TIMING" val="|0.6|2.2|1.7|1.2"/>
</p:tagLst>
</file>

<file path=ppt/tags/tag12.xml><?xml version="1.0" encoding="utf-8"?>
<p:tagLst xmlns:a="http://schemas.openxmlformats.org/drawingml/2006/main" xmlns:r="http://schemas.openxmlformats.org/officeDocument/2006/relationships" xmlns:p="http://schemas.openxmlformats.org/presentationml/2006/main">
  <p:tag name="TIMING" val="|2|4"/>
</p:tagLst>
</file>

<file path=ppt/tags/tag13.xml><?xml version="1.0" encoding="utf-8"?>
<p:tagLst xmlns:a="http://schemas.openxmlformats.org/drawingml/2006/main" xmlns:r="http://schemas.openxmlformats.org/officeDocument/2006/relationships" xmlns:p="http://schemas.openxmlformats.org/presentationml/2006/main">
  <p:tag name="TIMING" val="|0.8|2.7"/>
</p:tagLst>
</file>

<file path=ppt/tags/tag14.xml><?xml version="1.0" encoding="utf-8"?>
<p:tagLst xmlns:a="http://schemas.openxmlformats.org/drawingml/2006/main" xmlns:r="http://schemas.openxmlformats.org/officeDocument/2006/relationships" xmlns:p="http://schemas.openxmlformats.org/presentationml/2006/main">
  <p:tag name="TIMING" val="|0.6|2.7"/>
</p:tagLst>
</file>

<file path=ppt/tags/tag15.xml><?xml version="1.0" encoding="utf-8"?>
<p:tagLst xmlns:a="http://schemas.openxmlformats.org/drawingml/2006/main" xmlns:r="http://schemas.openxmlformats.org/officeDocument/2006/relationships" xmlns:p="http://schemas.openxmlformats.org/presentationml/2006/main">
  <p:tag name="TIMING" val="|0.5|1.6"/>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3|1.4|16.8"/>
</p:tagLst>
</file>

<file path=ppt/tags/tag18.xml><?xml version="1.0" encoding="utf-8"?>
<p:tagLst xmlns:a="http://schemas.openxmlformats.org/drawingml/2006/main" xmlns:r="http://schemas.openxmlformats.org/officeDocument/2006/relationships" xmlns:p="http://schemas.openxmlformats.org/presentationml/2006/main">
  <p:tag name="TIMING" val="|0.4|2.3"/>
</p:tagLst>
</file>

<file path=ppt/tags/tag19.xml><?xml version="1.0" encoding="utf-8"?>
<p:tagLst xmlns:a="http://schemas.openxmlformats.org/drawingml/2006/main" xmlns:r="http://schemas.openxmlformats.org/officeDocument/2006/relationships" xmlns:p="http://schemas.openxmlformats.org/presentationml/2006/main">
  <p:tag name="TIMING" val="|0.3|1.6"/>
</p:tagLst>
</file>

<file path=ppt/tags/tag2.xml><?xml version="1.0" encoding="utf-8"?>
<p:tagLst xmlns:a="http://schemas.openxmlformats.org/drawingml/2006/main" xmlns:r="http://schemas.openxmlformats.org/officeDocument/2006/relationships" xmlns:p="http://schemas.openxmlformats.org/presentationml/2006/main">
  <p:tag name="TIMING" val="|0.7|2.2|1.6|1.9|1.9|1.6|1.5"/>
</p:tagLst>
</file>

<file path=ppt/tags/tag20.xml><?xml version="1.0" encoding="utf-8"?>
<p:tagLst xmlns:a="http://schemas.openxmlformats.org/drawingml/2006/main" xmlns:r="http://schemas.openxmlformats.org/officeDocument/2006/relationships" xmlns:p="http://schemas.openxmlformats.org/presentationml/2006/main">
  <p:tag name="TIMING" val="|0.2|1.7"/>
</p:tagLst>
</file>

<file path=ppt/tags/tag21.xml><?xml version="1.0" encoding="utf-8"?>
<p:tagLst xmlns:a="http://schemas.openxmlformats.org/drawingml/2006/main" xmlns:r="http://schemas.openxmlformats.org/officeDocument/2006/relationships" xmlns:p="http://schemas.openxmlformats.org/presentationml/2006/main">
  <p:tag name="TIMING" val="|0.2|2|2.2"/>
</p:tagLst>
</file>

<file path=ppt/tags/tag22.xml><?xml version="1.0" encoding="utf-8"?>
<p:tagLst xmlns:a="http://schemas.openxmlformats.org/drawingml/2006/main" xmlns:r="http://schemas.openxmlformats.org/officeDocument/2006/relationships" xmlns:p="http://schemas.openxmlformats.org/presentationml/2006/main">
  <p:tag name="TIMING" val="|1.1|1.4"/>
</p:tagLst>
</file>

<file path=ppt/tags/tag23.xml><?xml version="1.0" encoding="utf-8"?>
<p:tagLst xmlns:a="http://schemas.openxmlformats.org/drawingml/2006/main" xmlns:r="http://schemas.openxmlformats.org/officeDocument/2006/relationships" xmlns:p="http://schemas.openxmlformats.org/presentationml/2006/main">
  <p:tag name="TIMING" val="|0.7|1.3|1.6|2.1|1.1|1"/>
</p:tagLst>
</file>

<file path=ppt/tags/tag24.xml><?xml version="1.0" encoding="utf-8"?>
<p:tagLst xmlns:a="http://schemas.openxmlformats.org/drawingml/2006/main" xmlns:r="http://schemas.openxmlformats.org/officeDocument/2006/relationships" xmlns:p="http://schemas.openxmlformats.org/presentationml/2006/main">
  <p:tag name="TIMING" val="|0.6|2.6"/>
</p:tagLst>
</file>

<file path=ppt/tags/tag25.xml><?xml version="1.0" encoding="utf-8"?>
<p:tagLst xmlns:a="http://schemas.openxmlformats.org/drawingml/2006/main" xmlns:r="http://schemas.openxmlformats.org/officeDocument/2006/relationships" xmlns:p="http://schemas.openxmlformats.org/presentationml/2006/main">
  <p:tag name="TIMING" val="|0.7|2.7|3.5|17.6"/>
</p:tagLst>
</file>

<file path=ppt/tags/tag26.xml><?xml version="1.0" encoding="utf-8"?>
<p:tagLst xmlns:a="http://schemas.openxmlformats.org/drawingml/2006/main" xmlns:r="http://schemas.openxmlformats.org/officeDocument/2006/relationships" xmlns:p="http://schemas.openxmlformats.org/presentationml/2006/main">
  <p:tag name="TIMING" val="|0.9|3.1|1.9"/>
</p:tagLst>
</file>

<file path=ppt/tags/tag27.xml><?xml version="1.0" encoding="utf-8"?>
<p:tagLst xmlns:a="http://schemas.openxmlformats.org/drawingml/2006/main" xmlns:r="http://schemas.openxmlformats.org/officeDocument/2006/relationships" xmlns:p="http://schemas.openxmlformats.org/presentationml/2006/main">
  <p:tag name="TIMING" val="|1"/>
</p:tagLst>
</file>

<file path=ppt/tags/tag28.xml><?xml version="1.0" encoding="utf-8"?>
<p:tagLst xmlns:a="http://schemas.openxmlformats.org/drawingml/2006/main" xmlns:r="http://schemas.openxmlformats.org/officeDocument/2006/relationships" xmlns:p="http://schemas.openxmlformats.org/presentationml/2006/main">
  <p:tag name="TIMING" val="|0.5|2.8|2.4"/>
</p:tagLst>
</file>

<file path=ppt/tags/tag29.xml><?xml version="1.0" encoding="utf-8"?>
<p:tagLst xmlns:a="http://schemas.openxmlformats.org/drawingml/2006/main" xmlns:r="http://schemas.openxmlformats.org/officeDocument/2006/relationships" xmlns:p="http://schemas.openxmlformats.org/presentationml/2006/main">
  <p:tag name="TIMING" val="|0.7|3|2.2"/>
</p:tagLst>
</file>

<file path=ppt/tags/tag3.xml><?xml version="1.0" encoding="utf-8"?>
<p:tagLst xmlns:a="http://schemas.openxmlformats.org/drawingml/2006/main" xmlns:r="http://schemas.openxmlformats.org/officeDocument/2006/relationships" xmlns:p="http://schemas.openxmlformats.org/presentationml/2006/main">
  <p:tag name="TIMING" val="|0.5|2.5|1.7"/>
</p:tagLst>
</file>

<file path=ppt/tags/tag30.xml><?xml version="1.0" encoding="utf-8"?>
<p:tagLst xmlns:a="http://schemas.openxmlformats.org/drawingml/2006/main" xmlns:r="http://schemas.openxmlformats.org/officeDocument/2006/relationships" xmlns:p="http://schemas.openxmlformats.org/presentationml/2006/main">
  <p:tag name="TIMING" val="|0.6|1.9"/>
</p:tagLst>
</file>

<file path=ppt/tags/tag31.xml><?xml version="1.0" encoding="utf-8"?>
<p:tagLst xmlns:a="http://schemas.openxmlformats.org/drawingml/2006/main" xmlns:r="http://schemas.openxmlformats.org/officeDocument/2006/relationships" xmlns:p="http://schemas.openxmlformats.org/presentationml/2006/main">
  <p:tag name="TIMING" val="|0.8|1.4|1.3|1.6"/>
</p:tagLst>
</file>

<file path=ppt/tags/tag32.xml><?xml version="1.0" encoding="utf-8"?>
<p:tagLst xmlns:a="http://schemas.openxmlformats.org/drawingml/2006/main" xmlns:r="http://schemas.openxmlformats.org/officeDocument/2006/relationships" xmlns:p="http://schemas.openxmlformats.org/presentationml/2006/main">
  <p:tag name="TIMING" val="|1.2"/>
</p:tagLst>
</file>

<file path=ppt/tags/tag33.xml><?xml version="1.0" encoding="utf-8"?>
<p:tagLst xmlns:a="http://schemas.openxmlformats.org/drawingml/2006/main" xmlns:r="http://schemas.openxmlformats.org/officeDocument/2006/relationships" xmlns:p="http://schemas.openxmlformats.org/presentationml/2006/main">
  <p:tag name="TIMING" val="|0.6|2.6|1.5|1.2"/>
</p:tagLst>
</file>

<file path=ppt/tags/tag34.xml><?xml version="1.0" encoding="utf-8"?>
<p:tagLst xmlns:a="http://schemas.openxmlformats.org/drawingml/2006/main" xmlns:r="http://schemas.openxmlformats.org/officeDocument/2006/relationships" xmlns:p="http://schemas.openxmlformats.org/presentationml/2006/main">
  <p:tag name="TIMING" val="|0.7|1.7|1.7|1.8"/>
</p:tagLst>
</file>

<file path=ppt/tags/tag35.xml><?xml version="1.0" encoding="utf-8"?>
<p:tagLst xmlns:a="http://schemas.openxmlformats.org/drawingml/2006/main" xmlns:r="http://schemas.openxmlformats.org/officeDocument/2006/relationships" xmlns:p="http://schemas.openxmlformats.org/presentationml/2006/main">
  <p:tag name="TIMING" val="|1.3"/>
</p:tagLst>
</file>

<file path=ppt/tags/tag36.xml><?xml version="1.0" encoding="utf-8"?>
<p:tagLst xmlns:a="http://schemas.openxmlformats.org/drawingml/2006/main" xmlns:r="http://schemas.openxmlformats.org/officeDocument/2006/relationships" xmlns:p="http://schemas.openxmlformats.org/presentationml/2006/main">
  <p:tag name="TIMING" val="|0.6|1.3|1|2"/>
</p:tagLst>
</file>

<file path=ppt/tags/tag37.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3.4"/>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5.5"/>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0.7|1.6|2.5"/>
</p:tagLst>
</file>

<file path=ppt/tags/tag9.xml><?xml version="1.0" encoding="utf-8"?>
<p:tagLst xmlns:a="http://schemas.openxmlformats.org/drawingml/2006/main" xmlns:r="http://schemas.openxmlformats.org/officeDocument/2006/relationships" xmlns:p="http://schemas.openxmlformats.org/presentationml/2006/main">
  <p:tag name="TIMING" val="|0.5|3.4|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Personalizzato 8">
      <a:dk1>
        <a:sysClr val="windowText" lastClr="000000"/>
      </a:dk1>
      <a:lt1>
        <a:sysClr val="window" lastClr="FFFFFF"/>
      </a:lt1>
      <a:dk2>
        <a:srgbClr val="88F4D6"/>
      </a:dk2>
      <a:lt2>
        <a:srgbClr val="DBF5F9"/>
      </a:lt2>
      <a:accent1>
        <a:srgbClr val="FFF98D"/>
      </a:accent1>
      <a:accent2>
        <a:srgbClr val="94F6DB"/>
      </a:accent2>
      <a:accent3>
        <a:srgbClr val="B4ECFC"/>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613</TotalTime>
  <Words>1165</Words>
  <Application>Microsoft Office PowerPoint</Application>
  <PresentationFormat>Presentazione su schermo (4:3)</PresentationFormat>
  <Paragraphs>102</Paragraphs>
  <Slides>50</Slides>
  <Notes>0</Notes>
  <HiddenSlides>0</HiddenSlides>
  <MMClips>4</MMClips>
  <ScaleCrop>false</ScaleCrop>
  <HeadingPairs>
    <vt:vector size="4" baseType="variant">
      <vt:variant>
        <vt:lpstr>Tema</vt:lpstr>
      </vt:variant>
      <vt:variant>
        <vt:i4>1</vt:i4>
      </vt:variant>
      <vt:variant>
        <vt:lpstr>Titoli diapositive</vt:lpstr>
      </vt:variant>
      <vt:variant>
        <vt:i4>50</vt:i4>
      </vt:variant>
    </vt:vector>
  </HeadingPairs>
  <TitlesOfParts>
    <vt:vector size="51" baseType="lpstr">
      <vt:lpstr>Equinozio</vt:lpstr>
      <vt:lpstr>FACOLTA’ DI SCIENZE DELLA FORMAZIONE PRIMARIA</vt:lpstr>
      <vt:lpstr>Realizzato da:</vt:lpstr>
      <vt:lpstr>Alla scoperta di RIFREDDO…</vt:lpstr>
      <vt:lpstr>L’insegnante guida i bambini nella ricerca delle informazioni su Rifreddo attraverso le RISORSE WEB</vt:lpstr>
      <vt:lpstr>Ciao bambini!!! Guardiamo insieme la locandina che ci è stata distribuita oggi a scuola…</vt:lpstr>
      <vt:lpstr>Presentazione standard di PowerPoint</vt:lpstr>
      <vt:lpstr>Prima di parlare di questa manifestazione, che ha ottenuto il riconoscimento di “meraviglia italiana”, vogliamo guidarvi in un breve viaggio alla scoperta di rifreddo!</vt:lpstr>
      <vt:lpstr>Presentazione standard di PowerPoint</vt:lpstr>
      <vt:lpstr>Noi siamo qui…</vt:lpstr>
      <vt:lpstr>PER LOCALIZZARE LA NOSTRA SCUOLA, ABBIAMO USATO LO STREET VIEWER DI GOOGLE MAPS…</vt:lpstr>
      <vt:lpstr>Rifreddo si trova in Valle Po...</vt:lpstr>
      <vt:lpstr>Presentazione standard di PowerPoint</vt:lpstr>
      <vt:lpstr>Presentazione standard di PowerPoint</vt:lpstr>
      <vt:lpstr>In Piemonte…</vt:lpstr>
      <vt:lpstr>In Italia…</vt:lpstr>
      <vt:lpstr>…In Europa…</vt:lpstr>
      <vt:lpstr>…Sul pianeta Terra.</vt:lpstr>
      <vt:lpstr>Presentazione standard di PowerPoint</vt:lpstr>
      <vt:lpstr>COM’è RIFREDDO?</vt:lpstr>
      <vt:lpstr>Perché i rifreddesi vengono chiamati “LASARDÉ”?</vt:lpstr>
      <vt:lpstr>A partire dai 600 metri di quota, un esteso bosco di castagni ricopre quasi totalmente la sua parte più declive, lasciando spazio, verso il piano, alle coltivazioni. E' proprio in conseguenza di questa raccolta conformazione geomorfologica che il paese è sempre stato costituito da un unico nucleo urbano, con diverse case sparse, ma nessuna frazione o borgata. </vt:lpstr>
      <vt:lpstr>Presentazione standard di PowerPoint</vt:lpstr>
      <vt:lpstr>Presentazione standard di PowerPoint</vt:lpstr>
      <vt:lpstr>Attualmente vi sono poco più di mille abitanti, un numero che è rimasto pressoché costante nel tempo, almeno da più di un secolo.</vt:lpstr>
      <vt:lpstr>EVOLUZIONE DEMOGRAFICA NEL TEMPO</vt:lpstr>
      <vt:lpstr>Quanti stranieri ci sono a rifreddo?</vt:lpstr>
      <vt:lpstr>Da dove provengono?</vt:lpstr>
      <vt:lpstr>Quali sono le attivita’ economiche di rifreddo?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INIZIATIVA “PULIAMO IL MONDO”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Ed ecco che, partendo dalla locandina della “notte delle streghe”, siamo riusciti a conoscere questo  piccolo comune montano in ogni suo aspetto…</vt:lpstr>
      <vt:lpstr>sitografia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RIFREDDO…</dc:title>
  <dc:creator>Simona</dc:creator>
  <cp:lastModifiedBy>utente</cp:lastModifiedBy>
  <cp:revision>73</cp:revision>
  <dcterms:created xsi:type="dcterms:W3CDTF">2013-10-17T12:11:16Z</dcterms:created>
  <dcterms:modified xsi:type="dcterms:W3CDTF">2013-10-29T21:15:50Z</dcterms:modified>
</cp:coreProperties>
</file>